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57"/>
  </p:notesMasterIdLst>
  <p:sldIdLst>
    <p:sldId id="256" r:id="rId4"/>
    <p:sldId id="263" r:id="rId5"/>
    <p:sldId id="260" r:id="rId6"/>
    <p:sldId id="257" r:id="rId7"/>
    <p:sldId id="258" r:id="rId8"/>
    <p:sldId id="261" r:id="rId9"/>
    <p:sldId id="262" r:id="rId10"/>
    <p:sldId id="265" r:id="rId11"/>
    <p:sldId id="266" r:id="rId12"/>
    <p:sldId id="268" r:id="rId13"/>
    <p:sldId id="264" r:id="rId14"/>
    <p:sldId id="270" r:id="rId15"/>
    <p:sldId id="280" r:id="rId16"/>
    <p:sldId id="269" r:id="rId17"/>
    <p:sldId id="279" r:id="rId18"/>
    <p:sldId id="271" r:id="rId19"/>
    <p:sldId id="272" r:id="rId20"/>
    <p:sldId id="282" r:id="rId21"/>
    <p:sldId id="273" r:id="rId22"/>
    <p:sldId id="274" r:id="rId23"/>
    <p:sldId id="275" r:id="rId24"/>
    <p:sldId id="277" r:id="rId25"/>
    <p:sldId id="283" r:id="rId26"/>
    <p:sldId id="285" r:id="rId27"/>
    <p:sldId id="284" r:id="rId28"/>
    <p:sldId id="287" r:id="rId29"/>
    <p:sldId id="286" r:id="rId30"/>
    <p:sldId id="288" r:id="rId31"/>
    <p:sldId id="289" r:id="rId32"/>
    <p:sldId id="292" r:id="rId33"/>
    <p:sldId id="290" r:id="rId34"/>
    <p:sldId id="293" r:id="rId35"/>
    <p:sldId id="276" r:id="rId36"/>
    <p:sldId id="295" r:id="rId37"/>
    <p:sldId id="297" r:id="rId38"/>
    <p:sldId id="299" r:id="rId39"/>
    <p:sldId id="301" r:id="rId40"/>
    <p:sldId id="302" r:id="rId41"/>
    <p:sldId id="303" r:id="rId42"/>
    <p:sldId id="304" r:id="rId43"/>
    <p:sldId id="317" r:id="rId44"/>
    <p:sldId id="320" r:id="rId45"/>
    <p:sldId id="305" r:id="rId46"/>
    <p:sldId id="307" r:id="rId47"/>
    <p:sldId id="306" r:id="rId48"/>
    <p:sldId id="308" r:id="rId49"/>
    <p:sldId id="310" r:id="rId50"/>
    <p:sldId id="309" r:id="rId51"/>
    <p:sldId id="311" r:id="rId52"/>
    <p:sldId id="315" r:id="rId53"/>
    <p:sldId id="313" r:id="rId54"/>
    <p:sldId id="316" r:id="rId55"/>
    <p:sldId id="319" r:id="rId5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00"/>
    <a:srgbClr val="B3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83" autoAdjust="0"/>
    <p:restoredTop sz="96966"/>
  </p:normalViewPr>
  <p:slideViewPr>
    <p:cSldViewPr>
      <p:cViewPr varScale="1">
        <p:scale>
          <a:sx n="150" d="100"/>
          <a:sy n="150" d="100"/>
        </p:scale>
        <p:origin x="258" y="19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6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9:08:07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24575,'6'-1'0,"1"1"0,-2 0 0,3-1 0,-2 1 0,3 0 0,2 0 0,-1 0 0,3 0 0,0 0 0,-1 1 0,2-1 0,-4 1 0,2 0 0,1-1 0,-1 0 0,3 1 0,-2-1 0,-1 0 0,0 1 0,-3-1 0,1 0 0,0 0 0,-1 0 0,0 0 0,-1 0 0,0 0 0,0 0 0,0 0 0,1 0 0,-1 0 0,-2-1 0,0 1 0,-2 0 0,1 0 0,0 0 0,-1 0 0,-1 0 0,0 0 0,-1 0 0,0 0 0,0 0 0,-1 0 0,1 0 0,-1 0 0,1 0 0,0 0 0,0 0 0,1 0 0,-1 0 0,2 0 0,0 0 0,0 0 0,0 0 0,0 0 0,0 0 0,0 0 0,-1-1 0,0 1 0,-1 0 0,0 0 0,-1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9:10:22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24575,'10'-1'0,"0"1"0,7-1 0,-3 0 0,10-1 0,1 2 0,-2-1 0,5 1 0,-5 0 0,-3 0 0,0 0 0,-8 0 0,-1 0 0,-1 0 0,-2 0 0,-1 0 0,-4 0 0,-1 0 0,0 0 0,-1 0 0,0 1 0,2-1 0,-1 0 0,1 0 0,1 0 0,-2 0 0,0 0 0,-1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9:08:09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24575,'8'0'0,"1"-1"0,-1 0 0,3 0 0,0 1 0,3-1 0,3 1 0,-1 0 0,4 0 0,-5 0 0,3 0 0,2 0 0,-6 0 0,3-1 0,-4 1 0,-3 0 0,1 0 0,-4 0 0,0 0 0,1-1 0,-2 1 0,1 0 0,-1 0 0,-1 1 0,1-1 0,-1 0 0,0 1 0,1-1 0,-1 1 0,1-1 0,-3 0 0,0 0 0,0 1 0,-1-1 0,0 0 0,-1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9:08:11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24575,'11'0'0,"-3"0"0,6 0 0,2 0 0,0 0 0,6-1 0,-4 1 0,4 0 0,2 0 0,-6 0 0,3 1 0,-6 0 0,-1-1 0,-1 1 0,-5-1 0,-2 1 0,2-1 0,-2 0 0,0 0 0,0 0 0,0 0 0,0 0 0,0 0 0,0 0 0,0 0 0,0-1 0,0 1 0,-1 0 0,0-1 0,0 1 0,-2 0 0,1-1 0,-2 1 0,0 0 0,1 0 0,-2 0 0,1 0 0,0 0 0,-1 0 0,1 0 0,-1 0 0,1 0 0,-1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9:08:12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24575,'7'0'0,"0"0"0,2 0 0,2 0 0,4-1 0,-1 1 0,2-1 0,6 0 0,-2 0 0,9-1 0,0 1 0,-3-1 0,2 1 0,-6 0 0,2 0 0,1 0 0,-6 1 0,1-1 0,-8 1 0,1-1 0,-2 1 0,-3 0 0,0 0 0,-3 0 0,-2 0 0,1 0 0,-1 0 0,-1 0 0,1 0 0,0 0 0,1 0 0,-1 0 0,0 0 0,1 0 0,-1 0 0,0 0 0,0 0 0,-1 0 0,1 0 0,-2 0 0,1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9:08:14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24575,'13'0'0,"-1"-1"0,2 1 0,-2 0 0,6 0 0,8 0 0,0 0 0,6 0 0,-2 1 0,-3 0 0,2 0 0,-5 0 0,0 0 0,2 0 0,-4 0 0,1 0 0,-7 0 0,-2 0 0,0-1 0,-5 1 0,1-1 0,-3 0 0,-2 0 0,-1 0 0,-2 0 0,0 0 0,0 1 0,-1-1 0,1 0 0,-1 0 0,1 0 0,-1 0 0,1 0 0,0 0 0,0 0 0,0 0 0,-1 0 0,0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9:08:20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24575,'13'0'0,"0"-1"0,-4 0 0,2 1 0,6-1 0,3 0 0,-2 0 0,6 1 0,-7-1 0,3 1 0,1 0 0,-4 0 0,2 0 0,-3 0 0,-1 0 0,-1 0 0,-5 0 0,0 0 0,-1 1 0,-1-1 0,1 0 0,-4 1 0,0-1 0,1 0 0,-2 0 0,1 0 0,-1 1 0,0-1 0,0 0 0,-1 0 0,0 0 0,2 0 0,-1 0 0,2 0 0,-1 0 0,1 0 0,5 0 0,-5 0 0,5 0 0,-8 0 0,0 0 0,-1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9:10:17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24575,'4'0'0,"1"-1"0,-2 1 0,1-1 0,2 1 0,-1 0 0,1-1 0,-1 1 0,1-1 0,1 1 0,-1 0 0,1-1 0,0 1 0,0 0 0,2-1 0,-3 1 0,2 0 0,1 0 0,-1 0 0,2 0 0,0 0 0,0 0 0,-1 0 0,-1 0 0,-1 0 0,-1 0 0,0 0 0,-2 0 0,1 0 0,0 0 0,-1 0 0,2 0 0,-2 0 0,0 0 0,0 0 0,0 1 0,0-1 0,0 0 0,0 0 0,1 0 0,0 0 0,-1 0 0,0 0 0,-1 0 0,1 1 0,-1-1 0,1 0 0,0 0 0,-1 1 0,1-1 0,-1 0 0,0 0 0,0 0 0,0 1 0,0-1 0,0 0 0,-1 0 0,0 0 0,0 1 0,0-1 0,0 1 0,-1-1 0,1 0 0,-1 0 0,1 0 0,-1 0 0,0 1 0,1-1 0,-1 0 0,0 1 0,1-1 0,-1 0 0,1 0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9:10:18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24575,'5'1'0,"0"0"0,1-1 0,-1 0 0,1 0 0,-1 1 0,1-1 0,2 0 0,-1 0 0,2 0 0,-2 0 0,1 0 0,3 1 0,0-1 0,2 0 0,1 0 0,-1 0 0,1 0 0,-2 0 0,0 0 0,3-1 0,-2 1 0,4 0 0,-3 0 0,2-1 0,2 1 0,-2-1 0,4 0 0,-2 1 0,-4 0 0,2 0 0,-5 0 0,1 0 0,0 0 0,-3 0 0,1 0 0,-4 1 0,0-1 0,-1 0 0,-1 1 0,-1-1 0,-2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9:10:21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24575,'7'0'0,"0"0"0,-1 0 0,4 0 0,3 0 0,0 0 0,5 0 0,0 0 0,1 1 0,1-1 0,-5 0 0,0 0 0,2 0 0,-3 1 0,0-1 0,-4 0 0,-3 0 0,-1 0 0,-2 1 0,-2-1 0,0 0 0,2 0 0,-2 0 0,3 0 0,0 0 0,0 0 0,0 0 0,0 0 0,-2 0 0,-1 0 0,0 0 0,0 0 0,-1 0 0,1 0 0,0 0 0,0 0 0,-1 0 0,1 0 0,-1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0C50C-F46C-8A4B-8A41-6A6FBB958D92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D443-CBAC-934A-8506-FB4DF260D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D443-CBAC-934A-8506-FB4DF260D8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99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8">
            <a:extLst>
              <a:ext uri="{FF2B5EF4-FFF2-40B4-BE49-F238E27FC236}">
                <a16:creationId xmlns:a16="http://schemas.microsoft.com/office/drawing/2014/main" id="{DC0A9285-546C-824E-BB82-80DD4A7E5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72" y="2561844"/>
            <a:ext cx="4777596" cy="829533"/>
          </a:xfrm>
          <a:noFill/>
        </p:spPr>
        <p:txBody>
          <a:bodyPr lIns="182880" tIns="182880" rIns="182880" anchor="t">
            <a:normAutofit/>
          </a:bodyPr>
          <a:lstStyle>
            <a:lvl1pPr algn="l"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A6C757-F494-C249-B435-958A389BFC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117" y="590550"/>
            <a:ext cx="994225" cy="999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03C8E5-147E-4644-A094-238B240D41BF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70F22-3D51-8D47-9BDC-3F4D49D359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486150"/>
            <a:ext cx="4776788" cy="762000"/>
          </a:xfr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3152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985433"/>
            <a:ext cx="9144000" cy="1491725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Picture 9" descr="cu screen b31b1b.psd">
            <a:extLst>
              <a:ext uri="{FF2B5EF4-FFF2-40B4-BE49-F238E27FC236}">
                <a16:creationId xmlns:a16="http://schemas.microsoft.com/office/drawing/2014/main" id="{2F0129F0-F30E-CA46-95D8-485C2699B0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174D41-7CC7-7D41-8BF1-2412C5E93533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E059B75-688C-714C-A731-B1FA0FCA36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276350"/>
            <a:ext cx="9144000" cy="685800"/>
          </a:xfrm>
        </p:spPr>
        <p:txBody>
          <a:bodyPr anchor="ctr">
            <a:noAutofit/>
          </a:bodyPr>
          <a:lstStyle>
            <a:lvl1pPr marL="0" indent="0" algn="ctr" defTabSz="914377" rtl="0" eaLnBrk="1" latinLnBrk="0" hangingPunct="1">
              <a:spcBef>
                <a:spcPct val="0"/>
              </a:spcBef>
              <a:buNone/>
              <a:defRPr lang="en-US" sz="32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0" indent="0" algn="ctr" defTabSz="914377" rtl="0" eaLnBrk="1" latinLnBrk="0" hangingPunct="1">
              <a:spcBef>
                <a:spcPct val="0"/>
              </a:spcBef>
              <a:buNone/>
              <a:defRPr lang="en-US" sz="32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2pPr>
            <a:lvl3pPr marL="0" indent="0" algn="ctr" defTabSz="914377" rtl="0" eaLnBrk="1" latinLnBrk="0" hangingPunct="1">
              <a:spcBef>
                <a:spcPct val="0"/>
              </a:spcBef>
              <a:buNone/>
              <a:defRPr lang="en-US" sz="32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3pPr>
            <a:lvl4pPr marL="0" indent="0" algn="ctr" defTabSz="914377" rtl="0" eaLnBrk="1" latinLnBrk="0" hangingPunct="1">
              <a:spcBef>
                <a:spcPct val="0"/>
              </a:spcBef>
              <a:buNone/>
              <a:defRPr lang="en-US" sz="32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4pPr>
            <a:lvl5pPr marL="0" indent="0" algn="ctr" defTabSz="914377" rtl="0" eaLnBrk="1" latinLnBrk="0" hangingPunct="1">
              <a:spcBef>
                <a:spcPct val="0"/>
              </a:spcBef>
              <a:buNone/>
              <a:defRPr lang="en-US" sz="320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4029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3" y="1428750"/>
            <a:ext cx="8678863" cy="2884887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285750" y="800100"/>
            <a:ext cx="8677656" cy="514350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3ACDC8-27DC-0145-A868-75822BC87982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cu white lrg.psd">
            <a:extLst>
              <a:ext uri="{FF2B5EF4-FFF2-40B4-BE49-F238E27FC236}">
                <a16:creationId xmlns:a16="http://schemas.microsoft.com/office/drawing/2014/main" id="{6E01EECD-840D-AC48-AFCC-03304D0069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7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38726" y="3567547"/>
            <a:ext cx="825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>
                <a:solidFill>
                  <a:schemeClr val="bg1"/>
                </a:solidFill>
                <a:latin typeface="Helvetica"/>
                <a:cs typeface="Helvetica"/>
              </a:rPr>
              <a:t>Photos, illustrations, graphics here.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287899" y="461820"/>
            <a:ext cx="8534400" cy="64633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89405" y="1200150"/>
            <a:ext cx="8534400" cy="1600200"/>
          </a:xfrm>
        </p:spPr>
        <p:txBody>
          <a:bodyPr numCol="2"/>
          <a:lstStyle/>
          <a:p>
            <a:pPr lvl="0"/>
            <a:r>
              <a:rPr lang="en-US" dirty="0"/>
              <a:t>Click to edit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375926-5564-7F41-982B-2CA540DB949F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cu white lrg.psd">
            <a:extLst>
              <a:ext uri="{FF2B5EF4-FFF2-40B4-BE49-F238E27FC236}">
                <a16:creationId xmlns:a16="http://schemas.microsoft.com/office/drawing/2014/main" id="{FDCB217E-A06D-974D-8E3A-ED42CE06B2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CB0402-D9EA-C84A-BBAD-7D05BA74691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87338" y="2876550"/>
            <a:ext cx="8535987" cy="17526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Graphic</a:t>
            </a:r>
          </a:p>
        </p:txBody>
      </p:sp>
    </p:spTree>
    <p:extLst>
      <p:ext uri="{BB962C8B-B14F-4D97-AF65-F5344CB8AC3E}">
        <p14:creationId xmlns:p14="http://schemas.microsoft.com/office/powerpoint/2010/main" val="109238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38726" y="3567547"/>
            <a:ext cx="825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>
                <a:solidFill>
                  <a:schemeClr val="bg1"/>
                </a:solidFill>
                <a:latin typeface="Helvetica"/>
                <a:cs typeface="Helvetica"/>
              </a:rPr>
              <a:t>Photos, illustrations, graphics here.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 hasCustomPrompt="1"/>
          </p:nvPr>
        </p:nvSpPr>
        <p:spPr>
          <a:xfrm>
            <a:off x="4800605" y="1085850"/>
            <a:ext cx="4050507" cy="36576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Graphic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287899" y="461818"/>
            <a:ext cx="6554707" cy="45258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89410" y="1085850"/>
            <a:ext cx="4358795" cy="3657600"/>
          </a:xfrm>
        </p:spPr>
        <p:txBody>
          <a:bodyPr numCol="1"/>
          <a:lstStyle/>
          <a:p>
            <a:pPr lvl="0"/>
            <a:r>
              <a:rPr lang="en-US" dirty="0"/>
              <a:t>Click to add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F9335A-E71C-3044-BC65-4FC387DA27B6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cu white lrg.psd">
            <a:extLst>
              <a:ext uri="{FF2B5EF4-FFF2-40B4-BE49-F238E27FC236}">
                <a16:creationId xmlns:a16="http://schemas.microsoft.com/office/drawing/2014/main" id="{497F341F-F847-2445-8EF5-47EF63BEE8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1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69785"/>
            <a:ext cx="7467600" cy="403957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838200" y="1123950"/>
            <a:ext cx="7467600" cy="344805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Graphic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D4C3B8-C72A-234F-801D-62CC4EFC1473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cu white lrg.psd">
            <a:extLst>
              <a:ext uri="{FF2B5EF4-FFF2-40B4-BE49-F238E27FC236}">
                <a16:creationId xmlns:a16="http://schemas.microsoft.com/office/drawing/2014/main" id="{0424A742-A864-314F-80E6-E197D7DB73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0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E419631-6A90-1D4B-9AC3-E03C8AA89D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286" y="2197058"/>
            <a:ext cx="2498725" cy="679492"/>
          </a:xfrm>
          <a:noFill/>
        </p:spPr>
        <p:txBody>
          <a:bodyPr lIns="182880" tIns="91440" rIns="182880"/>
          <a:lstStyle>
            <a:lvl1pPr marL="0" indent="0">
              <a:buNone/>
              <a:defRPr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64510-7A77-DB43-9098-69BAB51723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627" y="590550"/>
            <a:ext cx="1019218" cy="10247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06357B-88AF-5E41-A0F9-506D230E0D01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11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601E4-3F87-485E-BCF1-0932C51EED9D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0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1" r:id="rId4"/>
    <p:sldLayoutId id="2147483665" r:id="rId5"/>
    <p:sldLayoutId id="2147483657" r:id="rId6"/>
    <p:sldLayoutId id="214748366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377" rtl="0" eaLnBrk="1" latinLnBrk="0" hangingPunct="1">
        <a:spcBef>
          <a:spcPct val="0"/>
        </a:spcBef>
        <a:buNone/>
        <a:defRPr sz="32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50.png"/><Relationship Id="rId12" Type="http://schemas.openxmlformats.org/officeDocument/2006/relationships/customXml" Target="../ink/ink4.xml"/><Relationship Id="rId17" Type="http://schemas.openxmlformats.org/officeDocument/2006/relationships/image" Target="../media/image40.png"/><Relationship Id="rId2" Type="http://schemas.openxmlformats.org/officeDocument/2006/relationships/image" Target="../media/image30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5" Type="http://schemas.openxmlformats.org/officeDocument/2006/relationships/image" Target="../media/image39.png"/><Relationship Id="rId10" Type="http://schemas.openxmlformats.org/officeDocument/2006/relationships/customXml" Target="../ink/ink3.xml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customXml" Target="../ink/ink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48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customXml" Target="../ink/ink10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7.xm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openxmlformats.org/officeDocument/2006/relationships/customXml" Target="../ink/ink9.xml"/><Relationship Id="rId4" Type="http://schemas.openxmlformats.org/officeDocument/2006/relationships/image" Target="../media/image43.png"/><Relationship Id="rId9" Type="http://schemas.openxmlformats.org/officeDocument/2006/relationships/image" Target="../media/image46.png"/><Relationship Id="rId1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airbnblala/data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E1EA0-709C-563B-EA9C-26B753D54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301" y="2156983"/>
            <a:ext cx="4141398" cy="829533"/>
          </a:xfrm>
        </p:spPr>
        <p:txBody>
          <a:bodyPr/>
          <a:lstStyle/>
          <a:p>
            <a:pPr algn="ctr"/>
            <a:r>
              <a:rPr kumimoji="1" lang="en-US" altLang="zh-CN" dirty="0">
                <a:solidFill>
                  <a:schemeClr val="accent5"/>
                </a:solidFill>
              </a:rPr>
              <a:t>Airbnb Data Analysis</a:t>
            </a:r>
            <a:endParaRPr kumimoji="1" lang="zh-CN" altLang="en-US" dirty="0">
              <a:solidFill>
                <a:schemeClr val="accent5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89A4C7-E11A-6C76-D40B-37BD5DDFD8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95700" y="2986516"/>
            <a:ext cx="1752600" cy="762000"/>
          </a:xfrm>
        </p:spPr>
        <p:txBody>
          <a:bodyPr/>
          <a:lstStyle/>
          <a:p>
            <a:pPr algn="ctr"/>
            <a:r>
              <a:rPr kumimoji="1" lang="en-US" altLang="zh-CN" dirty="0" err="1">
                <a:solidFill>
                  <a:schemeClr val="accent5"/>
                </a:solidFill>
              </a:rPr>
              <a:t>Chunyu</a:t>
            </a:r>
            <a:r>
              <a:rPr kumimoji="1" lang="en-US" altLang="zh-CN" dirty="0">
                <a:solidFill>
                  <a:schemeClr val="accent5"/>
                </a:solidFill>
              </a:rPr>
              <a:t> Chen</a:t>
            </a:r>
          </a:p>
          <a:p>
            <a:pPr algn="ctr"/>
            <a:r>
              <a:rPr kumimoji="1" lang="en-US" altLang="zh-CN" dirty="0" err="1">
                <a:solidFill>
                  <a:schemeClr val="accent5"/>
                </a:solidFill>
              </a:rPr>
              <a:t>Zongjie</a:t>
            </a:r>
            <a:r>
              <a:rPr kumimoji="1" lang="en-US" altLang="zh-CN" dirty="0">
                <a:solidFill>
                  <a:schemeClr val="accent5"/>
                </a:solidFill>
              </a:rPr>
              <a:t> Yin</a:t>
            </a:r>
            <a:endParaRPr kumimoji="1" lang="zh-CN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78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40C72-D0F0-95B2-E5AF-E3302D316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Word Could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3DB35E-C1EC-5033-C2EE-926DBCD83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959" y="1504949"/>
            <a:ext cx="3332680" cy="33904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A5046E-F6B0-D95E-03FA-65824E3B8A60}"/>
              </a:ext>
            </a:extLst>
          </p:cNvPr>
          <p:cNvSpPr txBox="1"/>
          <p:nvPr/>
        </p:nvSpPr>
        <p:spPr>
          <a:xfrm>
            <a:off x="1432726" y="1153096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/>
                </a:solidFill>
              </a:rPr>
              <a:t>Amenities Column</a:t>
            </a:r>
            <a:endParaRPr kumimoji="1" lang="zh-CN" altLang="en-US" dirty="0">
              <a:solidFill>
                <a:schemeClr val="accent5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EA6B81-BA8E-96F9-8418-EF5683D31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0057" y="1535296"/>
            <a:ext cx="3397329" cy="33639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709FD60-543F-6CF4-0913-DFDFC29991ED}"/>
              </a:ext>
            </a:extLst>
          </p:cNvPr>
          <p:cNvSpPr txBox="1"/>
          <p:nvPr/>
        </p:nvSpPr>
        <p:spPr>
          <a:xfrm>
            <a:off x="5722294" y="11530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/>
                </a:solidFill>
              </a:rPr>
              <a:t>House rules Column</a:t>
            </a:r>
            <a:endParaRPr kumimoji="1" lang="zh-CN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93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B099CE0-5F80-32B3-2A1D-2F6237F55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10995"/>
            <a:ext cx="3980194" cy="3462720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C8A06869-CFFE-CFC8-A22F-0E7DA2C00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sz="3200" dirty="0"/>
              <a:t>Price V.S. Location of House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561AE03-F872-48C6-103A-64C83B676171}"/>
              </a:ext>
            </a:extLst>
          </p:cNvPr>
          <p:cNvGrpSpPr/>
          <p:nvPr/>
        </p:nvGrpSpPr>
        <p:grpSpPr>
          <a:xfrm>
            <a:off x="4630408" y="1110995"/>
            <a:ext cx="4114800" cy="3675600"/>
            <a:chOff x="4709160" y="1036222"/>
            <a:chExt cx="4114800" cy="367181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7B7FC18-83CB-B1D1-F23B-3F3C1E805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9160" y="1036222"/>
              <a:ext cx="4114800" cy="3671819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4179871E-8F3F-4916-2917-E53C7FE57C11}"/>
                </a:ext>
              </a:extLst>
            </p:cNvPr>
            <p:cNvSpPr txBox="1"/>
            <p:nvPr/>
          </p:nvSpPr>
          <p:spPr>
            <a:xfrm>
              <a:off x="6248400" y="2114550"/>
              <a:ext cx="762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/>
                  </a:solidFill>
                  <a:highlight>
                    <a:srgbClr val="000080"/>
                  </a:highlight>
                  <a:latin typeface="+mj-lt"/>
                </a:rPr>
                <a:t>Manhattan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F655096-2525-54B4-7B5F-0EC11FE12F9D}"/>
                </a:ext>
              </a:extLst>
            </p:cNvPr>
            <p:cNvSpPr txBox="1"/>
            <p:nvPr/>
          </p:nvSpPr>
          <p:spPr>
            <a:xfrm>
              <a:off x="7147560" y="2572512"/>
              <a:ext cx="6248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/>
                  </a:solidFill>
                  <a:highlight>
                    <a:srgbClr val="000080"/>
                  </a:highlight>
                  <a:latin typeface="+mj-lt"/>
                </a:rPr>
                <a:t>Queens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FCE57E5-CD6C-7D4F-A76E-8D727A3D7DDB}"/>
                </a:ext>
              </a:extLst>
            </p:cNvPr>
            <p:cNvSpPr txBox="1"/>
            <p:nvPr/>
          </p:nvSpPr>
          <p:spPr>
            <a:xfrm>
              <a:off x="6385560" y="3105150"/>
              <a:ext cx="762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/>
                  </a:solidFill>
                  <a:highlight>
                    <a:srgbClr val="000080"/>
                  </a:highlight>
                  <a:latin typeface="+mj-lt"/>
                </a:rPr>
                <a:t>Brooklyn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3463732-B2DD-1C83-CDE4-9F30B8F1EAAA}"/>
                </a:ext>
              </a:extLst>
            </p:cNvPr>
            <p:cNvSpPr txBox="1"/>
            <p:nvPr/>
          </p:nvSpPr>
          <p:spPr>
            <a:xfrm>
              <a:off x="5181600" y="3486150"/>
              <a:ext cx="9144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/>
                  </a:solidFill>
                  <a:highlight>
                    <a:srgbClr val="000080"/>
                  </a:highlight>
                  <a:latin typeface="+mj-lt"/>
                </a:rPr>
                <a:t>Staten Island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153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BDCA8-0729-9DDE-1463-CF84507C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House Location as City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440A85-8C06-7E84-6A8D-70FBC8BB2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4546" y="973742"/>
            <a:ext cx="4455407" cy="4047900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279D69B-3927-FC57-9908-D8F5CA7B3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93" y="1047750"/>
            <a:ext cx="4455407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67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BDCA8-0729-9DDE-1463-CF84507C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House Type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C2C3AC-44AE-5C56-FA18-0345FB969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7459" y="973742"/>
            <a:ext cx="4398655" cy="4112608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A93F0EA-8BF8-1798-E7B1-183485C18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0" y="973742"/>
            <a:ext cx="4355013" cy="363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29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BDCA8-0729-9DDE-1463-CF84507C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Bedroom Number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C2C3AC-44AE-5C56-FA18-0345FB969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075" y="1121758"/>
            <a:ext cx="4317609" cy="363093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534F22E-EE73-563D-C727-00B5EBCEF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21758"/>
            <a:ext cx="4354875" cy="363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26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BDCA8-0729-9DDE-1463-CF84507C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Room Types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440A85-8C06-7E84-6A8D-70FBC8BB2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528" y="1074420"/>
            <a:ext cx="4435650" cy="3783205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B62E71C-FA19-C11F-A2C4-02D3251F0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5" y="1074420"/>
            <a:ext cx="4419085" cy="368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59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4AECEF1-646D-81B2-FAEA-BB0F50BC9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516" y="1047750"/>
            <a:ext cx="4576872" cy="386715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8ED6FE80-8147-343E-ADDD-5844DACEF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00280"/>
            <a:ext cx="8305800" cy="609600"/>
          </a:xfrm>
        </p:spPr>
        <p:txBody>
          <a:bodyPr>
            <a:normAutofit/>
          </a:bodyPr>
          <a:lstStyle/>
          <a:p>
            <a:r>
              <a:rPr kumimoji="1" lang="en-US" altLang="zh-CN" sz="2900" dirty="0"/>
              <a:t>Rating Scores</a:t>
            </a:r>
            <a:endParaRPr kumimoji="1" lang="zh-CN" altLang="en-US" sz="29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F871B6-84BD-B1FE-205D-81932D901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2" y="1047750"/>
            <a:ext cx="4529667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9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6A62B-D358-54D6-FA2E-B6E851B35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550"/>
            <a:ext cx="2895600" cy="1524000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Review Scores Correlation Matrix</a:t>
            </a:r>
            <a:endParaRPr kumimoji="1" lang="zh-CN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732F5A-E8F4-53C7-BDD3-ACE632C34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9551"/>
            <a:ext cx="5262879" cy="493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93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4FEA5-4C15-91EA-ED8A-E4E914B1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Bathrooms V.S Bedrooms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9A0F8E-9658-E7CE-9CA9-D424E1AE83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r="1515"/>
          <a:stretch/>
        </p:blipFill>
        <p:spPr>
          <a:xfrm>
            <a:off x="444846" y="1123950"/>
            <a:ext cx="4197786" cy="37993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001E77-7C44-FB42-EE9F-F14BF9B7F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0311" y="1123950"/>
            <a:ext cx="4173098" cy="375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4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D732F5A-E8F4-53C7-BDD3-ACE632C34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285750"/>
            <a:ext cx="5643879" cy="475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221B7673-CF26-3DC1-3027-55B07721A85B}"/>
              </a:ext>
            </a:extLst>
          </p:cNvPr>
          <p:cNvSpPr txBox="1">
            <a:spLocks/>
          </p:cNvSpPr>
          <p:nvPr/>
        </p:nvSpPr>
        <p:spPr>
          <a:xfrm>
            <a:off x="0" y="209550"/>
            <a:ext cx="25908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dirty="0"/>
              <a:t>Cleaning Fee</a:t>
            </a:r>
            <a:br>
              <a:rPr kumimoji="1" lang="en-US" altLang="zh-CN" sz="2400" dirty="0"/>
            </a:br>
            <a:r>
              <a:rPr kumimoji="1" lang="en-US" altLang="zh-CN" sz="2400" dirty="0"/>
              <a:t>V.S.</a:t>
            </a:r>
            <a:br>
              <a:rPr kumimoji="1" lang="en-US" altLang="zh-CN" sz="2400" dirty="0"/>
            </a:br>
            <a:r>
              <a:rPr kumimoji="1" lang="en-US" altLang="zh-CN" sz="2400" dirty="0"/>
              <a:t>Price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37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2E95200-528B-96BD-CFB6-48BFED4BB2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992" y="1504950"/>
            <a:ext cx="8827008" cy="3558117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Widely-used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/>
              <a:t>Two-sided </a:t>
            </a:r>
            <a:r>
              <a:rPr kumimoji="1" lang="en-US" altLang="zh-CN" sz="2400" dirty="0"/>
              <a:t>m</a:t>
            </a:r>
            <a:r>
              <a:rPr kumimoji="1" lang="en-US" altLang="zh-CN" sz="2400"/>
              <a:t>arket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Landlord</a:t>
            </a:r>
          </a:p>
          <a:p>
            <a:pPr marL="1085832" lvl="1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Vacant Houses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Renter</a:t>
            </a:r>
          </a:p>
          <a:p>
            <a:pPr marL="1085832" lvl="1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Travelling</a:t>
            </a:r>
            <a:endParaRPr kumimoji="1" lang="en-US" altLang="zh-CN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0A9E5E-CD6F-3DA4-8C81-6FBE3B7BB4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2192" y="514350"/>
            <a:ext cx="9144000" cy="685800"/>
          </a:xfrm>
        </p:spPr>
        <p:txBody>
          <a:bodyPr/>
          <a:lstStyle/>
          <a:p>
            <a:r>
              <a:rPr kumimoji="1" lang="en-US" altLang="zh-CN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07821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4C0294E-33F8-1709-7236-E3C5B1F0A283}"/>
              </a:ext>
            </a:extLst>
          </p:cNvPr>
          <p:cNvSpPr txBox="1">
            <a:spLocks/>
          </p:cNvSpPr>
          <p:nvPr/>
        </p:nvSpPr>
        <p:spPr>
          <a:xfrm>
            <a:off x="838200" y="2305050"/>
            <a:ext cx="7467600" cy="53340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377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Machine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673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CED73A58-9FED-D9DA-38D5-988909D5BCA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0" y="1428751"/>
                <a:ext cx="9144000" cy="3657600"/>
              </a:xfrm>
            </p:spPr>
            <p:txBody>
              <a:bodyPr/>
              <a:lstStyle/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Equation: y = a</a:t>
                </a:r>
                <a:r>
                  <a:rPr kumimoji="1" lang="en-US" altLang="zh-CN" sz="2400" baseline="-25000" dirty="0"/>
                  <a:t>0</a:t>
                </a:r>
                <a:r>
                  <a:rPr kumimoji="1" lang="en-US" altLang="zh-CN" sz="2400" dirty="0"/>
                  <a:t>+ a</a:t>
                </a:r>
                <a:r>
                  <a:rPr kumimoji="1" lang="en-US" altLang="zh-CN" sz="2400" baseline="-25000" dirty="0"/>
                  <a:t>1</a:t>
                </a:r>
                <a:r>
                  <a:rPr kumimoji="1" lang="en-US" altLang="zh-CN" sz="2400" dirty="0"/>
                  <a:t>x</a:t>
                </a:r>
                <a:r>
                  <a:rPr kumimoji="1" lang="en-US" altLang="zh-CN" sz="2400" baseline="-25000" dirty="0"/>
                  <a:t>1</a:t>
                </a:r>
                <a:r>
                  <a:rPr kumimoji="1" lang="en-US" altLang="zh-CN" sz="2400" dirty="0"/>
                  <a:t>+ a</a:t>
                </a:r>
                <a:r>
                  <a:rPr kumimoji="1" lang="en-US" altLang="zh-CN" sz="2400" baseline="-25000" dirty="0"/>
                  <a:t>2</a:t>
                </a:r>
                <a:r>
                  <a:rPr kumimoji="1" lang="en-US" altLang="zh-CN" sz="2400" dirty="0"/>
                  <a:t>x</a:t>
                </a:r>
                <a:r>
                  <a:rPr kumimoji="1" lang="en-US" altLang="zh-CN" sz="2400" baseline="-25000" dirty="0"/>
                  <a:t>2 </a:t>
                </a:r>
                <a:r>
                  <a:rPr kumimoji="1" lang="en-US" altLang="zh-CN" sz="2400" dirty="0"/>
                  <a:t>+ a</a:t>
                </a:r>
                <a:r>
                  <a:rPr kumimoji="1" lang="en-US" altLang="zh-CN" sz="2400" baseline="-25000" dirty="0"/>
                  <a:t>3</a:t>
                </a:r>
                <a:r>
                  <a:rPr kumimoji="1" lang="en-US" altLang="zh-CN" sz="2400" dirty="0"/>
                  <a:t>x</a:t>
                </a:r>
                <a:r>
                  <a:rPr kumimoji="1" lang="en-US" altLang="zh-CN" sz="2400" baseline="-25000" dirty="0"/>
                  <a:t>3</a:t>
                </a:r>
                <a:r>
                  <a:rPr kumimoji="1" lang="en-US" altLang="zh-CN" sz="2400" dirty="0"/>
                  <a:t>+</a:t>
                </a:r>
                <a:r>
                  <a:rPr kumimoji="1" lang="en-US" altLang="zh-CN" sz="2400" baseline="-25000" dirty="0"/>
                  <a:t>...</a:t>
                </a:r>
                <a:r>
                  <a:rPr kumimoji="1" lang="en-US" altLang="zh-CN" sz="2400" dirty="0"/>
                  <a:t>+ a</a:t>
                </a:r>
                <a:r>
                  <a:rPr kumimoji="1" lang="en-US" altLang="zh-CN" sz="2400" baseline="-25000" dirty="0"/>
                  <a:t>d</a:t>
                </a:r>
                <a:r>
                  <a:rPr kumimoji="1" lang="en-US" altLang="zh-CN" sz="2400" dirty="0"/>
                  <a:t>x</a:t>
                </a:r>
                <a:r>
                  <a:rPr kumimoji="1" lang="en-US" altLang="zh-CN" sz="2400" baseline="-25000" dirty="0"/>
                  <a:t>d</a:t>
                </a:r>
                <a:r>
                  <a:rPr kumimoji="1" lang="en-US" altLang="zh-CN" sz="2400" dirty="0"/>
                  <a:t>+</a:t>
                </a:r>
                <a14:m>
                  <m:oMath xmlns:m="http://schemas.openxmlformats.org/officeDocument/2006/math">
                    <m:r>
                      <a:rPr kumimoji="1"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kumimoji="1" lang="en-US" altLang="zh-CN" sz="24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80% Train Set, 20% Test Set</a:t>
                </a:r>
              </a:p>
              <a:p>
                <a:pPr algn="l"/>
                <a:endParaRPr kumimoji="1" lang="en-US" altLang="zh-CN" sz="24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kumimoji="1" lang="en-US" altLang="zh-CN" sz="24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kumimoji="1" lang="en-US" altLang="zh-CN" sz="24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Metric Measurement: </a:t>
                </a:r>
              </a:p>
              <a:p>
                <a:pPr marL="1200132" lvl="1" indent="-4572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MSE</a:t>
                </a:r>
                <a:r>
                  <a:rPr kumimoji="1" lang="en-US" altLang="zh-CN" sz="2400" baseline="-25000" dirty="0"/>
                  <a:t>Train</a:t>
                </a:r>
                <a:r>
                  <a:rPr kumimoji="1" lang="en-US" altLang="zh-CN" sz="2400" dirty="0"/>
                  <a:t> </a:t>
                </a:r>
              </a:p>
              <a:p>
                <a:pPr marL="1200132" lvl="1" indent="-4572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MSE</a:t>
                </a:r>
                <a:r>
                  <a:rPr kumimoji="1" lang="en-US" altLang="zh-CN" sz="2400" baseline="-25000" dirty="0"/>
                  <a:t>Test</a:t>
                </a:r>
                <a:endParaRPr kumimoji="1" lang="en-US" altLang="zh-CN" sz="2400" dirty="0"/>
              </a:p>
            </p:txBody>
          </p:sp>
        </mc:Choice>
        <mc:Fallback xmlns="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CED73A58-9FED-D9DA-38D5-988909D5B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0" y="1428751"/>
                <a:ext cx="9144000" cy="3657600"/>
              </a:xfrm>
              <a:blipFill>
                <a:blip r:embed="rId2"/>
                <a:stretch>
                  <a:fillRect l="-972" t="-1384" b="-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7C5BC-C28F-6F62-0C4E-7DAD8797A1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38150"/>
            <a:ext cx="9144000" cy="685800"/>
          </a:xfrm>
        </p:spPr>
        <p:txBody>
          <a:bodyPr/>
          <a:lstStyle/>
          <a:p>
            <a:r>
              <a:rPr kumimoji="1" lang="en-US" altLang="zh-CN" sz="2800" dirty="0"/>
              <a:t>Linear Regression</a:t>
            </a:r>
            <a:endParaRPr kumimoji="1"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AD166B-17A3-CC1E-E6F7-932C5AF20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343150"/>
            <a:ext cx="3657600" cy="11795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46A451-1838-A736-4A4F-5F3CA27691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562350"/>
            <a:ext cx="2590800" cy="131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C1A45-C0C6-FC46-AC1D-75512E8A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950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F0DEB-0383-4840-DFA6-53E71D5C84A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895350"/>
            <a:ext cx="4343400" cy="40395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kumimoji="1" lang="en-US" altLang="zh-CN" sz="2400" dirty="0"/>
              <a:t>Only includes real-valued data: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B1815E4-7B14-6D51-645B-B72368BC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48" y="1808069"/>
            <a:ext cx="3980941" cy="327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BCFC1EE1-EDBB-85A0-824F-86AFEA0500AC}"/>
              </a:ext>
            </a:extLst>
          </p:cNvPr>
          <p:cNvGrpSpPr/>
          <p:nvPr/>
        </p:nvGrpSpPr>
        <p:grpSpPr>
          <a:xfrm>
            <a:off x="6096000" y="305942"/>
            <a:ext cx="2559187" cy="4772474"/>
            <a:chOff x="6248400" y="285750"/>
            <a:chExt cx="2559187" cy="477247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FF21897-2EB2-7DD8-7168-4AF629E76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8400" y="285750"/>
              <a:ext cx="2514600" cy="304463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DBD374C-49CC-58B4-3A69-24F2457B8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8400" y="3306767"/>
              <a:ext cx="2559187" cy="1751457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9CDD4AFF-DC14-DC07-67C2-9CD534701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970" y="1316638"/>
            <a:ext cx="2971800" cy="4402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ED67A14F-4D93-1045-C477-8D36131F2A4A}"/>
                  </a:ext>
                </a:extLst>
              </p14:cNvPr>
              <p14:cNvContentPartPr/>
              <p14:nvPr/>
            </p14:nvContentPartPr>
            <p14:xfrm>
              <a:off x="7867549" y="2273975"/>
              <a:ext cx="146160" cy="21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ED67A14F-4D93-1045-C477-8D36131F2A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8549" y="2265335"/>
                <a:ext cx="1638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E5CAA790-8CD0-281C-273E-96F706217490}"/>
                  </a:ext>
                </a:extLst>
              </p14:cNvPr>
              <p14:cNvContentPartPr/>
              <p14:nvPr/>
            </p14:nvContentPartPr>
            <p14:xfrm>
              <a:off x="7885549" y="2623175"/>
              <a:ext cx="117360" cy="252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E5CAA790-8CD0-281C-273E-96F7062174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6549" y="2614175"/>
                <a:ext cx="1350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62111905-35F7-2B10-5FD6-7BAB5F8F459B}"/>
                  </a:ext>
                </a:extLst>
              </p14:cNvPr>
              <p14:cNvContentPartPr/>
              <p14:nvPr/>
            </p14:nvContentPartPr>
            <p14:xfrm>
              <a:off x="7875109" y="3107375"/>
              <a:ext cx="128880" cy="21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62111905-35F7-2B10-5FD6-7BAB5F8F459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66109" y="3098735"/>
                <a:ext cx="1465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4F039420-0A7B-64EB-A289-2638D642FDB9}"/>
                  </a:ext>
                </a:extLst>
              </p14:cNvPr>
              <p14:cNvContentPartPr/>
              <p14:nvPr/>
            </p14:nvContentPartPr>
            <p14:xfrm>
              <a:off x="7869349" y="3450815"/>
              <a:ext cx="162000" cy="57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4F039420-0A7B-64EB-A289-2638D642FDB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60349" y="3441815"/>
                <a:ext cx="1796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DC6F6946-62C6-345F-53DA-F8C1E1918D9E}"/>
                  </a:ext>
                </a:extLst>
              </p14:cNvPr>
              <p14:cNvContentPartPr/>
              <p14:nvPr/>
            </p14:nvContentPartPr>
            <p14:xfrm>
              <a:off x="7874749" y="3809735"/>
              <a:ext cx="166320" cy="504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DC6F6946-62C6-345F-53DA-F8C1E1918D9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65749" y="3801095"/>
                <a:ext cx="1839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0FA011FF-B838-CB21-731A-7C7A2B11850A}"/>
                  </a:ext>
                </a:extLst>
              </p14:cNvPr>
              <p14:cNvContentPartPr/>
              <p14:nvPr/>
            </p14:nvContentPartPr>
            <p14:xfrm>
              <a:off x="7866829" y="2871935"/>
              <a:ext cx="140760" cy="252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0FA011FF-B838-CB21-731A-7C7A2B11850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57829" y="2862935"/>
                <a:ext cx="158400" cy="2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138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C1A45-C0C6-FC46-AC1D-75512E8A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950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F0DEB-0383-4840-DFA6-53E71D5C84A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895350"/>
            <a:ext cx="4343400" cy="403957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kumimoji="1" lang="en-US" altLang="zh-CN" sz="2400" dirty="0"/>
              <a:t>After delete columns with p-value&gt;= 0.05: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B1815E4-7B14-6D51-645B-B72368BC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78" y="1802168"/>
            <a:ext cx="3980941" cy="327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DD4AFF-DC14-DC07-67C2-9CD534701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94531"/>
            <a:ext cx="3255091" cy="482236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18711FC0-D8B7-C1EE-EC0A-3207B30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02167"/>
            <a:ext cx="3980941" cy="327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ED83CA-59F8-9019-8F05-EC248F5F2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814" y="1244244"/>
            <a:ext cx="3657600" cy="478118"/>
          </a:xfrm>
          <a:prstGeom prst="rect">
            <a:avLst/>
          </a:prstGeom>
        </p:spPr>
      </p:pic>
      <p:sp>
        <p:nvSpPr>
          <p:cNvPr id="12" name="右箭头 11">
            <a:extLst>
              <a:ext uri="{FF2B5EF4-FFF2-40B4-BE49-F238E27FC236}">
                <a16:creationId xmlns:a16="http://schemas.microsoft.com/office/drawing/2014/main" id="{CA7D829C-5D85-1144-B9E2-CE289F98FD66}"/>
              </a:ext>
            </a:extLst>
          </p:cNvPr>
          <p:cNvSpPr/>
          <p:nvPr/>
        </p:nvSpPr>
        <p:spPr>
          <a:xfrm>
            <a:off x="4229100" y="1379112"/>
            <a:ext cx="685800" cy="205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927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C1A45-C0C6-FC46-AC1D-75512E8A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950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F0DEB-0383-4840-DFA6-53E71D5C84A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895350"/>
            <a:ext cx="4343400" cy="403957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kumimoji="1" lang="en-US" altLang="zh-CN" sz="2400" dirty="0"/>
              <a:t>Includes Real-valued data and Boolean data: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B1815E4-7B14-6D51-645B-B72368BC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569" y="1787885"/>
            <a:ext cx="3980941" cy="327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F21897-2EB2-7DD8-7168-4AF629E768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2326" y="1745293"/>
            <a:ext cx="2487926" cy="30446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BD374C-49CC-58B4-3A69-24F2457B83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3780" y="1787885"/>
            <a:ext cx="2243434" cy="190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DD4AFF-DC14-DC07-67C2-9CD5347010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8001" y="1227655"/>
            <a:ext cx="3269038" cy="4684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2C512DE-2000-BA07-A778-31E683E323F0}"/>
                  </a:ext>
                </a:extLst>
              </p14:cNvPr>
              <p14:cNvContentPartPr/>
              <p14:nvPr/>
            </p14:nvContentPartPr>
            <p14:xfrm>
              <a:off x="8343264" y="2439917"/>
              <a:ext cx="117360" cy="32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2C512DE-2000-BA07-A778-31E683E323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34264" y="2430917"/>
                <a:ext cx="1350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4BCC6A73-4D9B-75CA-A107-DF734192F58E}"/>
                  </a:ext>
                </a:extLst>
              </p14:cNvPr>
              <p14:cNvContentPartPr/>
              <p14:nvPr/>
            </p14:nvContentPartPr>
            <p14:xfrm>
              <a:off x="8328144" y="2861477"/>
              <a:ext cx="156240" cy="144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4BCC6A73-4D9B-75CA-A107-DF734192F5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19144" y="2854277"/>
                <a:ext cx="173880" cy="155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25A0FFFF-4197-F3DB-B385-A8CCC363ADA7}"/>
                  </a:ext>
                </a:extLst>
              </p14:cNvPr>
              <p14:cNvContentPartPr/>
              <p14:nvPr/>
            </p14:nvContentPartPr>
            <p14:xfrm>
              <a:off x="8349024" y="2988917"/>
              <a:ext cx="104400" cy="144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25A0FFFF-4197-F3DB-B385-A8CCC363ADA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40024" y="2979917"/>
                <a:ext cx="1220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A9ADA954-04BF-CEC3-0C67-64DCB9366274}"/>
                  </a:ext>
                </a:extLst>
              </p14:cNvPr>
              <p14:cNvContentPartPr/>
              <p14:nvPr/>
            </p14:nvContentPartPr>
            <p14:xfrm>
              <a:off x="8360904" y="3090437"/>
              <a:ext cx="104400" cy="252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A9ADA954-04BF-CEC3-0C67-64DCB936627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51904" y="3081437"/>
                <a:ext cx="122040" cy="201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D968158-E461-242E-C289-BAA79DB617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1254485"/>
            <a:ext cx="3327090" cy="434914"/>
          </a:xfrm>
          <a:prstGeom prst="rect">
            <a:avLst/>
          </a:prstGeom>
        </p:spPr>
      </p:pic>
      <p:sp>
        <p:nvSpPr>
          <p:cNvPr id="12" name="右箭头 11">
            <a:extLst>
              <a:ext uri="{FF2B5EF4-FFF2-40B4-BE49-F238E27FC236}">
                <a16:creationId xmlns:a16="http://schemas.microsoft.com/office/drawing/2014/main" id="{59F5CD1C-1D7B-1ED2-DC2A-EB66D9C31D76}"/>
              </a:ext>
            </a:extLst>
          </p:cNvPr>
          <p:cNvSpPr/>
          <p:nvPr/>
        </p:nvSpPr>
        <p:spPr>
          <a:xfrm>
            <a:off x="4229100" y="1316656"/>
            <a:ext cx="685800" cy="205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006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C1A45-C0C6-FC46-AC1D-75512E8A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950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F0DEB-0383-4840-DFA6-53E71D5C84A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895350"/>
            <a:ext cx="4343400" cy="403957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kumimoji="1" lang="en-US" altLang="zh-CN" sz="2400" dirty="0"/>
              <a:t>After delete columns with p-value&gt;= 0.05: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8711FC0-D8B7-C1EE-EC0A-3207B30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24400" y="1739622"/>
            <a:ext cx="3980941" cy="327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ED83CA-59F8-9019-8F05-EC248F5F2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7800" y="1261504"/>
            <a:ext cx="3178599" cy="4781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6A6C92-9FC1-1A66-3B9C-F3948F605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" y="1313785"/>
            <a:ext cx="2971800" cy="425837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661F5DD-094F-BFF1-E443-6B942D7D8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859" y="1739621"/>
            <a:ext cx="3980941" cy="327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E9523232-E425-FDC8-E373-ADA7BE1D40E9}"/>
              </a:ext>
            </a:extLst>
          </p:cNvPr>
          <p:cNvSpPr/>
          <p:nvPr/>
        </p:nvSpPr>
        <p:spPr>
          <a:xfrm>
            <a:off x="4229100" y="1382352"/>
            <a:ext cx="685800" cy="205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443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C3628-1F20-38E3-3E5C-B0FF1031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438150"/>
            <a:ext cx="89154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Categorical Data Using One-hot encoding Example</a:t>
            </a:r>
            <a:endParaRPr kumimoji="1" lang="zh-CN" altLang="en-US" dirty="0"/>
          </a:p>
        </p:txBody>
      </p:sp>
      <p:pic>
        <p:nvPicPr>
          <p:cNvPr id="14338" name="Picture 2" descr="What is One Hot Encoding and How to Do It | by Michael DelSole | Medium">
            <a:extLst>
              <a:ext uri="{FF2B5EF4-FFF2-40B4-BE49-F238E27FC236}">
                <a16:creationId xmlns:a16="http://schemas.microsoft.com/office/drawing/2014/main" id="{8A491A03-1A11-A60B-2C1D-9937299A6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47750"/>
            <a:ext cx="7597376" cy="248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921CFBF-3ACA-0C5F-894E-19D060E7C2A7}"/>
              </a:ext>
            </a:extLst>
          </p:cNvPr>
          <p:cNvSpPr txBox="1"/>
          <p:nvPr/>
        </p:nvSpPr>
        <p:spPr>
          <a:xfrm>
            <a:off x="514094" y="3433229"/>
            <a:ext cx="811581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For this data 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5 Columns </a:t>
            </a:r>
            <a:r>
              <a:rPr kumimoji="1" lang="en-US" altLang="zh-CN" sz="1600" dirty="0">
                <a:sym typeface="Wingdings" pitchFamily="2" charset="2"/>
              </a:rPr>
              <a:t> </a:t>
            </a:r>
            <a:r>
              <a:rPr kumimoji="1" lang="en-US" altLang="zh-CN" sz="1600" dirty="0" err="1">
                <a:sym typeface="Wingdings" pitchFamily="2" charset="2"/>
              </a:rPr>
              <a:t>property_type</a:t>
            </a:r>
            <a:r>
              <a:rPr kumimoji="1" lang="en-US" altLang="zh-CN" sz="1600" dirty="0">
                <a:sym typeface="Wingdings" pitchFamily="2" charset="2"/>
              </a:rPr>
              <a:t>, </a:t>
            </a:r>
            <a:r>
              <a:rPr kumimoji="1" lang="en-US" altLang="zh-CN" sz="1600" dirty="0" err="1">
                <a:sym typeface="Wingdings" pitchFamily="2" charset="2"/>
              </a:rPr>
              <a:t>room_type</a:t>
            </a:r>
            <a:r>
              <a:rPr kumimoji="1" lang="en-US" altLang="zh-CN" sz="1600" dirty="0">
                <a:sym typeface="Wingdings" pitchFamily="2" charset="2"/>
              </a:rPr>
              <a:t>, </a:t>
            </a:r>
            <a:r>
              <a:rPr kumimoji="1" lang="en-US" altLang="zh-CN" sz="1600" dirty="0" err="1">
                <a:sym typeface="Wingdings" pitchFamily="2" charset="2"/>
              </a:rPr>
              <a:t>bed_type</a:t>
            </a:r>
            <a:r>
              <a:rPr kumimoji="1" lang="en-US" altLang="zh-CN" sz="1600" dirty="0">
                <a:sym typeface="Wingdings" pitchFamily="2" charset="2"/>
              </a:rPr>
              <a:t>, </a:t>
            </a:r>
            <a:r>
              <a:rPr kumimoji="1" lang="en-US" altLang="zh-CN" sz="1600" dirty="0" err="1">
                <a:sym typeface="Wingdings" pitchFamily="2" charset="2"/>
              </a:rPr>
              <a:t>cancellation_policy</a:t>
            </a:r>
            <a:r>
              <a:rPr kumimoji="1" lang="en-US" altLang="zh-CN" sz="1600" dirty="0">
                <a:sym typeface="Wingdings" pitchFamily="2" charset="2"/>
              </a:rPr>
              <a:t>, </a:t>
            </a:r>
            <a:r>
              <a:rPr kumimoji="1" lang="en-US" altLang="zh-CN" sz="1600" dirty="0" err="1">
                <a:sym typeface="Wingdings" pitchFamily="2" charset="2"/>
              </a:rPr>
              <a:t>host_response_time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132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C1A45-C0C6-FC46-AC1D-75512E8A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950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F0DEB-0383-4840-DFA6-53E71D5C84A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765908"/>
            <a:ext cx="5943600" cy="5334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kumimoji="1" lang="en-US" altLang="zh-CN" sz="2400" dirty="0"/>
              <a:t>Includes Real-valued data, Boolean data and Categorical data: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B1815E4-7B14-6D51-645B-B72368BC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4600" y="1764355"/>
            <a:ext cx="3980940" cy="327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DD4AFF-DC14-DC07-67C2-9CD534701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2600" y="1220948"/>
            <a:ext cx="2904208" cy="425837"/>
          </a:xfrm>
          <a:prstGeom prst="rect">
            <a:avLst/>
          </a:prstGeom>
        </p:spPr>
      </p:pic>
      <p:sp>
        <p:nvSpPr>
          <p:cNvPr id="4" name="右箭头 3">
            <a:extLst>
              <a:ext uri="{FF2B5EF4-FFF2-40B4-BE49-F238E27FC236}">
                <a16:creationId xmlns:a16="http://schemas.microsoft.com/office/drawing/2014/main" id="{C1A16630-1E83-C94D-4F64-E83A0C0A421D}"/>
              </a:ext>
            </a:extLst>
          </p:cNvPr>
          <p:cNvSpPr/>
          <p:nvPr/>
        </p:nvSpPr>
        <p:spPr>
          <a:xfrm>
            <a:off x="4229100" y="1325878"/>
            <a:ext cx="685800" cy="205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994D22-AC6C-A5B6-672F-36EFD3A6C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856" y="1230954"/>
            <a:ext cx="3178599" cy="47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5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C3628-1F20-38E3-3E5C-B0FF1031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438150"/>
            <a:ext cx="89154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Set Data Using Many-hot encoding Example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21CFBF-3ACA-0C5F-894E-19D060E7C2A7}"/>
              </a:ext>
            </a:extLst>
          </p:cNvPr>
          <p:cNvSpPr txBox="1"/>
          <p:nvPr/>
        </p:nvSpPr>
        <p:spPr>
          <a:xfrm>
            <a:off x="2362200" y="4324350"/>
            <a:ext cx="30684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For this data 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1 Column </a:t>
            </a:r>
            <a:r>
              <a:rPr kumimoji="1" lang="en-US" altLang="zh-CN" sz="1600" dirty="0">
                <a:sym typeface="Wingdings" pitchFamily="2" charset="2"/>
              </a:rPr>
              <a:t> </a:t>
            </a:r>
            <a:r>
              <a:rPr kumimoji="1" lang="en-US" altLang="zh-CN" sz="1600" dirty="0" err="1">
                <a:sym typeface="Wingdings" pitchFamily="2" charset="2"/>
              </a:rPr>
              <a:t>host_verifications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70E044-450C-5802-412F-943AD90F5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2861"/>
            <a:ext cx="5877277" cy="323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DAF860-615C-F0A4-3E15-752BF85D8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00" y="2195209"/>
            <a:ext cx="3801300" cy="16719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C85089-6069-C729-59EC-0546A200D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905" y="2195209"/>
            <a:ext cx="39243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8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C1A45-C0C6-FC46-AC1D-75512E8A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950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F0DEB-0383-4840-DFA6-53E71D5C84A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765907"/>
            <a:ext cx="6934200" cy="45330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kumimoji="1" lang="en-US" altLang="zh-CN" sz="2400" dirty="0"/>
              <a:t>Includes Real-valued data, Boolean data, Categorical data and Set data: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B1815E4-7B14-6D51-645B-B72368BC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30781" y="1631804"/>
            <a:ext cx="4267200" cy="35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DD4AFF-DC14-DC07-67C2-9CD534701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6858" y="1154781"/>
            <a:ext cx="2904208" cy="41121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E514064-19B2-C6B7-71D9-F29A7D5B2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700" y="1173063"/>
            <a:ext cx="2904208" cy="425837"/>
          </a:xfrm>
          <a:prstGeom prst="rect">
            <a:avLst/>
          </a:prstGeom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26EFC0DD-60A9-A9BA-D467-DE2FBC47D9DC}"/>
              </a:ext>
            </a:extLst>
          </p:cNvPr>
          <p:cNvSpPr/>
          <p:nvPr/>
        </p:nvSpPr>
        <p:spPr>
          <a:xfrm>
            <a:off x="4229100" y="1312205"/>
            <a:ext cx="685800" cy="205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009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E3A569-0F19-0D40-39A3-CE6367D8A8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2568" y="971550"/>
            <a:ext cx="8678863" cy="39624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Using provided information to predict price of given house that is in the Airbnb list in NY state.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For renter:</a:t>
            </a:r>
          </a:p>
          <a:p>
            <a:pPr lvl="1" indent="0">
              <a:buNone/>
            </a:pPr>
            <a:r>
              <a:rPr kumimoji="1" lang="en-US" altLang="zh-CN" sz="2400" dirty="0"/>
              <a:t>Provide the relative price range for similar houses in order to save rent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For landlord:</a:t>
            </a:r>
          </a:p>
          <a:p>
            <a:pPr lvl="1" indent="0">
              <a:buNone/>
            </a:pPr>
            <a:r>
              <a:rPr kumimoji="1" lang="en-US" altLang="zh-CN" sz="2400" dirty="0"/>
              <a:t>Provide the relative price range for similar houses in order to increase competitiveness</a:t>
            </a:r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67812E9-D40E-DE1E-4148-1444CFA9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25" y="298450"/>
            <a:ext cx="8677656" cy="514350"/>
          </a:xfrm>
        </p:spPr>
        <p:txBody>
          <a:bodyPr>
            <a:noAutofit/>
          </a:bodyPr>
          <a:lstStyle/>
          <a:p>
            <a:pPr algn="ctr"/>
            <a:r>
              <a:rPr kumimoji="1" lang="en-US" altLang="zh-CN" dirty="0"/>
              <a:t>Purpose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91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C1A45-C0C6-FC46-AC1D-75512E8A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950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F0DEB-0383-4840-DFA6-53E71D5C84A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765907"/>
            <a:ext cx="6934200" cy="453304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kumimoji="1" lang="en-US" altLang="zh-CN" sz="2400" dirty="0"/>
              <a:t>Includes Real-valued data, Boolean data, Categorical data, Set data and Location: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B1815E4-7B14-6D51-645B-B72368BC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4600" y="1610843"/>
            <a:ext cx="4267199" cy="35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DD4AFF-DC14-DC07-67C2-9CD534701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8806" y="1186599"/>
            <a:ext cx="2892529" cy="40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6A23B3-6EC1-1F3F-0CA4-8E08F7C76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665" y="1157539"/>
            <a:ext cx="2904208" cy="411215"/>
          </a:xfrm>
          <a:prstGeom prst="rect">
            <a:avLst/>
          </a:prstGeom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15A2DD84-313D-58D3-AB4E-367DEF9ED52E}"/>
              </a:ext>
            </a:extLst>
          </p:cNvPr>
          <p:cNvSpPr/>
          <p:nvPr/>
        </p:nvSpPr>
        <p:spPr>
          <a:xfrm>
            <a:off x="4229100" y="1312205"/>
            <a:ext cx="685800" cy="205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737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B3650E-E0A2-10F6-F159-BB9B75AF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Run Train Test Split For 500 times</a:t>
            </a:r>
            <a:endParaRPr kumimoji="1" lang="zh-CN" alt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238CE78-543C-844C-9EB4-1C8B4799E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4800" y="1276460"/>
            <a:ext cx="4274979" cy="357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54F417E0-7315-B226-3515-C5CD882E6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86847" y="1276460"/>
            <a:ext cx="4274979" cy="357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6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D6CA3-B8D2-A163-76CF-B970F367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Recall the distribution of y variable (price)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D35DB3-C12F-23DC-35B1-F7296446A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6" y="1168905"/>
            <a:ext cx="4038600" cy="33120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FEE96B-ECC1-52A2-0F5C-4B4A0E802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200150"/>
            <a:ext cx="3896102" cy="324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CED73A58-9FED-D9DA-38D5-988909D5BCA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09600" y="1657350"/>
                <a:ext cx="7772400" cy="3124201"/>
              </a:xfrm>
            </p:spPr>
            <p:txBody>
              <a:bodyPr/>
              <a:lstStyle/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Equation: Log(y) = a</a:t>
                </a:r>
                <a:r>
                  <a:rPr kumimoji="1" lang="en-US" altLang="zh-CN" sz="2400" baseline="-25000" dirty="0"/>
                  <a:t>0</a:t>
                </a:r>
                <a:r>
                  <a:rPr kumimoji="1" lang="en-US" altLang="zh-CN" sz="2400" dirty="0"/>
                  <a:t>+ a</a:t>
                </a:r>
                <a:r>
                  <a:rPr kumimoji="1" lang="en-US" altLang="zh-CN" sz="2400" baseline="-25000" dirty="0"/>
                  <a:t>1</a:t>
                </a:r>
                <a:r>
                  <a:rPr kumimoji="1" lang="en-US" altLang="zh-CN" sz="2400" dirty="0"/>
                  <a:t>x</a:t>
                </a:r>
                <a:r>
                  <a:rPr kumimoji="1" lang="en-US" altLang="zh-CN" sz="2400" baseline="-25000" dirty="0"/>
                  <a:t>1</a:t>
                </a:r>
                <a:r>
                  <a:rPr kumimoji="1" lang="en-US" altLang="zh-CN" sz="2400" dirty="0"/>
                  <a:t>+ a</a:t>
                </a:r>
                <a:r>
                  <a:rPr kumimoji="1" lang="en-US" altLang="zh-CN" sz="2400" baseline="-25000" dirty="0"/>
                  <a:t>2</a:t>
                </a:r>
                <a:r>
                  <a:rPr kumimoji="1" lang="en-US" altLang="zh-CN" sz="2400" dirty="0"/>
                  <a:t>x</a:t>
                </a:r>
                <a:r>
                  <a:rPr kumimoji="1" lang="en-US" altLang="zh-CN" sz="2400" baseline="-25000" dirty="0"/>
                  <a:t>2 </a:t>
                </a:r>
                <a:r>
                  <a:rPr kumimoji="1" lang="en-US" altLang="zh-CN" sz="2400" dirty="0"/>
                  <a:t>+ a</a:t>
                </a:r>
                <a:r>
                  <a:rPr kumimoji="1" lang="en-US" altLang="zh-CN" sz="2400" baseline="-25000" dirty="0"/>
                  <a:t>3</a:t>
                </a:r>
                <a:r>
                  <a:rPr kumimoji="1" lang="en-US" altLang="zh-CN" sz="2400" dirty="0"/>
                  <a:t>x</a:t>
                </a:r>
                <a:r>
                  <a:rPr kumimoji="1" lang="en-US" altLang="zh-CN" sz="2400" baseline="-25000" dirty="0"/>
                  <a:t>3</a:t>
                </a:r>
                <a:r>
                  <a:rPr kumimoji="1" lang="en-US" altLang="zh-CN" sz="2400" dirty="0"/>
                  <a:t>+</a:t>
                </a:r>
                <a:r>
                  <a:rPr kumimoji="1" lang="en-US" altLang="zh-CN" sz="2400" baseline="-25000" dirty="0"/>
                  <a:t>...</a:t>
                </a:r>
                <a:r>
                  <a:rPr kumimoji="1" lang="en-US" altLang="zh-CN" sz="2400" dirty="0"/>
                  <a:t>+ a</a:t>
                </a:r>
                <a:r>
                  <a:rPr kumimoji="1" lang="en-US" altLang="zh-CN" sz="2400" baseline="-25000" dirty="0"/>
                  <a:t>d</a:t>
                </a:r>
                <a:r>
                  <a:rPr kumimoji="1" lang="en-US" altLang="zh-CN" sz="2400" dirty="0"/>
                  <a:t>x</a:t>
                </a:r>
                <a:r>
                  <a:rPr kumimoji="1" lang="en-US" altLang="zh-CN" sz="2400" baseline="-25000" dirty="0"/>
                  <a:t>d</a:t>
                </a:r>
                <a:r>
                  <a:rPr kumimoji="1" lang="en-US" altLang="zh-CN" sz="2400" dirty="0"/>
                  <a:t>+</a:t>
                </a:r>
                <a14:m>
                  <m:oMath xmlns:m="http://schemas.openxmlformats.org/officeDocument/2006/math">
                    <m:r>
                      <a:rPr kumimoji="1"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kumimoji="1" lang="en-US" altLang="zh-CN" sz="24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80% Train Set, 20% Test Set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Metric Measurement: </a:t>
                </a:r>
              </a:p>
              <a:p>
                <a:pPr marL="1200132" lvl="1" indent="-4572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MSE</a:t>
                </a:r>
                <a:r>
                  <a:rPr kumimoji="1" lang="en-US" altLang="zh-CN" sz="2400" baseline="-25000" dirty="0"/>
                  <a:t>Train</a:t>
                </a:r>
                <a:r>
                  <a:rPr kumimoji="1" lang="en-US" altLang="zh-CN" sz="2400" dirty="0"/>
                  <a:t> </a:t>
                </a:r>
              </a:p>
              <a:p>
                <a:pPr marL="1200132" lvl="1" indent="-4572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MSE</a:t>
                </a:r>
                <a:r>
                  <a:rPr kumimoji="1" lang="en-US" altLang="zh-CN" sz="2400" baseline="-25000" dirty="0"/>
                  <a:t>Test</a:t>
                </a:r>
                <a:endParaRPr kumimoji="1" lang="en-US" altLang="zh-CN" sz="2400" dirty="0"/>
              </a:p>
            </p:txBody>
          </p:sp>
        </mc:Choice>
        <mc:Fallback xmlns="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CED73A58-9FED-D9DA-38D5-988909D5B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09600" y="1657350"/>
                <a:ext cx="7772400" cy="3124201"/>
              </a:xfrm>
              <a:blipFill>
                <a:blip r:embed="rId2"/>
                <a:stretch>
                  <a:fillRect l="-1144" t="-1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7C5BC-C28F-6F62-0C4E-7DAD8797A1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14350"/>
            <a:ext cx="9144000" cy="685800"/>
          </a:xfrm>
        </p:spPr>
        <p:txBody>
          <a:bodyPr/>
          <a:lstStyle/>
          <a:p>
            <a:r>
              <a:rPr kumimoji="1" lang="en-US" altLang="zh-CN" sz="2800" dirty="0"/>
              <a:t>Linear Regression With Log y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5580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C1A45-C0C6-FC46-AC1D-75512E8A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950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F0DEB-0383-4840-DFA6-53E71D5C84A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765908"/>
            <a:ext cx="6553200" cy="5334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kumimoji="1" lang="en-US" altLang="zh-CN" sz="2400" dirty="0"/>
              <a:t>Only includes real-valued data and delete columns with p-value&gt;= 0.05: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B1815E4-7B14-6D51-645B-B72368BC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711" y="1802168"/>
            <a:ext cx="3878874" cy="327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DD4AFF-DC14-DC07-67C2-9CD534701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322958"/>
            <a:ext cx="3255091" cy="425381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18711FC0-D8B7-C1EE-EC0A-3207B30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00600" y="1777802"/>
            <a:ext cx="3878874" cy="327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ED83CA-59F8-9019-8F05-EC248F5F2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6909" y="1257893"/>
            <a:ext cx="3432887" cy="478118"/>
          </a:xfrm>
          <a:prstGeom prst="rect">
            <a:avLst/>
          </a:prstGeom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6A27ED07-2AE7-8248-EAA5-D2880DB0D7BB}"/>
              </a:ext>
            </a:extLst>
          </p:cNvPr>
          <p:cNvSpPr/>
          <p:nvPr/>
        </p:nvSpPr>
        <p:spPr>
          <a:xfrm>
            <a:off x="4229100" y="1367615"/>
            <a:ext cx="685800" cy="205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336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C1A45-C0C6-FC46-AC1D-75512E8A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950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F0DEB-0383-4840-DFA6-53E71D5C84A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1" y="855504"/>
            <a:ext cx="6858000" cy="403957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kumimoji="1" lang="en-US" altLang="zh-CN" sz="2400" dirty="0"/>
              <a:t>Includes Real-valued data and Boolean data and delete columns with p-value&gt;= 0.05: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8711FC0-D8B7-C1EE-EC0A-3207B30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75438" y="1739622"/>
            <a:ext cx="3878865" cy="327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ED83CA-59F8-9019-8F05-EC248F5F2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600" y="1305392"/>
            <a:ext cx="3228348" cy="385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6A6C92-9FC1-1A66-3B9C-F3948F605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966" y="1349058"/>
            <a:ext cx="2836235" cy="425837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661F5DD-094F-BFF1-E443-6B942D7D8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9698" y="1739622"/>
            <a:ext cx="3878865" cy="327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53B2627B-E5AD-6503-2855-EB29D3EFB5C7}"/>
              </a:ext>
            </a:extLst>
          </p:cNvPr>
          <p:cNvSpPr/>
          <p:nvPr/>
        </p:nvSpPr>
        <p:spPr>
          <a:xfrm>
            <a:off x="4229100" y="1380717"/>
            <a:ext cx="685800" cy="205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190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C1A45-C0C6-FC46-AC1D-75512E8A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950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F0DEB-0383-4840-DFA6-53E71D5C84A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765908"/>
            <a:ext cx="5943600" cy="5334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kumimoji="1" lang="en-US" altLang="zh-CN" sz="2400" dirty="0"/>
              <a:t>Includes Real-valued data, Boolean data and Categorical data: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B1815E4-7B14-6D51-645B-B72368BC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65637" y="1764355"/>
            <a:ext cx="3878865" cy="327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DD4AFF-DC14-DC07-67C2-9CD534701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599" y="1284704"/>
            <a:ext cx="3099109" cy="385200"/>
          </a:xfrm>
          <a:prstGeom prst="rect">
            <a:avLst/>
          </a:prstGeom>
        </p:spPr>
      </p:pic>
      <p:sp>
        <p:nvSpPr>
          <p:cNvPr id="4" name="右箭头 3">
            <a:extLst>
              <a:ext uri="{FF2B5EF4-FFF2-40B4-BE49-F238E27FC236}">
                <a16:creationId xmlns:a16="http://schemas.microsoft.com/office/drawing/2014/main" id="{FA164C7B-32AD-A344-EC88-30A46144ED33}"/>
              </a:ext>
            </a:extLst>
          </p:cNvPr>
          <p:cNvSpPr/>
          <p:nvPr/>
        </p:nvSpPr>
        <p:spPr>
          <a:xfrm>
            <a:off x="4229100" y="1380717"/>
            <a:ext cx="685800" cy="205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264692-8C8A-F13B-3C48-3A7FF37B7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84703"/>
            <a:ext cx="3228348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9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C1A45-C0C6-FC46-AC1D-75512E8A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950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F0DEB-0383-4840-DFA6-53E71D5C84A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765907"/>
            <a:ext cx="6934200" cy="45330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kumimoji="1" lang="en-US" altLang="zh-CN" sz="2400" dirty="0"/>
              <a:t>Includes Real-valued data, Boolean data, Categorical data and Set data: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B1815E4-7B14-6D51-645B-B72368BC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69308" y="1610843"/>
            <a:ext cx="4157783" cy="35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DD4AFF-DC14-DC07-67C2-9CD534701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6682" y="1154324"/>
            <a:ext cx="3120817" cy="4533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5A3E77-42D5-6223-1321-69D3CA95C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787" y="1157539"/>
            <a:ext cx="3099109" cy="385200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B4CDCAF8-263E-03F9-0890-78F9A43481FC}"/>
              </a:ext>
            </a:extLst>
          </p:cNvPr>
          <p:cNvSpPr/>
          <p:nvPr/>
        </p:nvSpPr>
        <p:spPr>
          <a:xfrm>
            <a:off x="4229100" y="1312205"/>
            <a:ext cx="685800" cy="205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832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C1A45-C0C6-FC46-AC1D-75512E8A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950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F0DEB-0383-4840-DFA6-53E71D5C84A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765907"/>
            <a:ext cx="6934200" cy="453304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kumimoji="1" lang="en-US" altLang="zh-CN" sz="2400" dirty="0"/>
              <a:t>Includes Real-valued data, Boolean data, Categorical data, Set data and Location: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B1815E4-7B14-6D51-645B-B72368BC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69308" y="1610843"/>
            <a:ext cx="4157783" cy="35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DD4AFF-DC14-DC07-67C2-9CD534701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1747" y="1187731"/>
            <a:ext cx="3297414" cy="403957"/>
          </a:xfrm>
          <a:prstGeom prst="rect">
            <a:avLst/>
          </a:prstGeom>
        </p:spPr>
      </p:pic>
      <p:sp>
        <p:nvSpPr>
          <p:cNvPr id="4" name="右箭头 3">
            <a:extLst>
              <a:ext uri="{FF2B5EF4-FFF2-40B4-BE49-F238E27FC236}">
                <a16:creationId xmlns:a16="http://schemas.microsoft.com/office/drawing/2014/main" id="{0328892C-8861-63B9-E0C6-502114F283C7}"/>
              </a:ext>
            </a:extLst>
          </p:cNvPr>
          <p:cNvSpPr/>
          <p:nvPr/>
        </p:nvSpPr>
        <p:spPr>
          <a:xfrm>
            <a:off x="4229100" y="1312205"/>
            <a:ext cx="685800" cy="205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1A9ACD-57E9-46C2-1E7B-022B85F16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436" y="1170842"/>
            <a:ext cx="3120817" cy="45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5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B3650E-E0A2-10F6-F159-BB9B75AF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Run Train Test Split For 500 times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0C862-C02F-7160-352C-86D0FA9A6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616" y="1276350"/>
            <a:ext cx="4349681" cy="3638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882D3C-08AA-8186-5102-2B1A2AF07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276350"/>
            <a:ext cx="4349681" cy="363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8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2E95200-528B-96BD-CFB6-48BFED4BB2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1452033"/>
            <a:ext cx="8827008" cy="3558117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Data from Kaggle: </a:t>
            </a:r>
            <a:r>
              <a:rPr kumimoji="1" lang="en-US" altLang="zh-CN" sz="2400" dirty="0">
                <a:hlinkClick r:id="rId2"/>
              </a:rPr>
              <a:t>https://www.kaggle.com/c/airbnblala/data</a:t>
            </a:r>
            <a:endParaRPr kumimoji="1" lang="en-US" altLang="zh-CN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Each row in the data set means one house in the Airbnb list in NY state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There are total 29142 rows × 96 columns in the data set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Columns information includes:</a:t>
            </a:r>
          </a:p>
          <a:p>
            <a:pPr marL="1200132" lvl="1" indent="-4572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Housing basic information: </a:t>
            </a:r>
            <a:r>
              <a:rPr kumimoji="1" lang="en-US" altLang="zh-CN" sz="2000" dirty="0" err="1"/>
              <a:t>Url</a:t>
            </a:r>
            <a:r>
              <a:rPr kumimoji="1" lang="en-US" altLang="zh-CN" sz="2000" dirty="0"/>
              <a:t> link, location, house rules, pictures...</a:t>
            </a:r>
          </a:p>
          <a:p>
            <a:pPr marL="1200132" lvl="1" indent="-4572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Household information: responding time, listing houses count...</a:t>
            </a:r>
          </a:p>
          <a:p>
            <a:pPr marL="1200132" lvl="1" indent="-4572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Review scores: overall rating, accuracy, cleanliness, communications...</a:t>
            </a:r>
          </a:p>
          <a:p>
            <a:pPr algn="l"/>
            <a:endParaRPr kumimoji="1" lang="en-US" altLang="zh-CN" sz="24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0A9E5E-CD6F-3DA4-8C81-6FBE3B7BB4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2192" y="590550"/>
            <a:ext cx="9144000" cy="685800"/>
          </a:xfrm>
        </p:spPr>
        <p:txBody>
          <a:bodyPr/>
          <a:lstStyle/>
          <a:p>
            <a:r>
              <a:rPr kumimoji="1" lang="en-US" altLang="zh-CN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0179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E5019-22A7-5115-FD8D-680448EF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950"/>
            <a:ext cx="7467600" cy="403957"/>
          </a:xfrm>
        </p:spPr>
        <p:txBody>
          <a:bodyPr>
            <a:noAutofit/>
          </a:bodyPr>
          <a:lstStyle/>
          <a:p>
            <a:r>
              <a:rPr kumimoji="1" lang="en-US" altLang="zh-CN" sz="2800" dirty="0"/>
              <a:t>Compares Linear Regression for y and log(y)</a:t>
            </a:r>
            <a:endParaRPr kumimoji="1" lang="zh-CN" altLang="en-US" sz="28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99FC41D-6B15-2C57-E645-AC8D56374496}"/>
              </a:ext>
            </a:extLst>
          </p:cNvPr>
          <p:cNvGrpSpPr/>
          <p:nvPr/>
        </p:nvGrpSpPr>
        <p:grpSpPr>
          <a:xfrm>
            <a:off x="359509" y="1008945"/>
            <a:ext cx="8424982" cy="3810300"/>
            <a:chOff x="359509" y="1047750"/>
            <a:chExt cx="8424982" cy="381030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23520B1-EE0C-BF0B-D625-1E4D8CBAFCCD}"/>
                </a:ext>
              </a:extLst>
            </p:cNvPr>
            <p:cNvGrpSpPr/>
            <p:nvPr/>
          </p:nvGrpSpPr>
          <p:grpSpPr>
            <a:xfrm>
              <a:off x="359509" y="1352550"/>
              <a:ext cx="8424982" cy="3505500"/>
              <a:chOff x="304801" y="1324178"/>
              <a:chExt cx="8424982" cy="3505500"/>
            </a:xfrm>
          </p:grpSpPr>
          <p:pic>
            <p:nvPicPr>
              <p:cNvPr id="4" name="Picture 2">
                <a:extLst>
                  <a:ext uri="{FF2B5EF4-FFF2-40B4-BE49-F238E27FC236}">
                    <a16:creationId xmlns:a16="http://schemas.microsoft.com/office/drawing/2014/main" id="{46B26332-00D4-7255-E40F-01D3207DE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04801" y="1324178"/>
                <a:ext cx="4267199" cy="3505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744CE45E-BF4E-88D2-4F22-8AF7545EB7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572000" y="1324178"/>
                <a:ext cx="4157783" cy="3505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36E19C4-1DC4-BEDB-95C4-F3FBE1765AA8}"/>
                </a:ext>
              </a:extLst>
            </p:cNvPr>
            <p:cNvSpPr txBox="1"/>
            <p:nvPr/>
          </p:nvSpPr>
          <p:spPr>
            <a:xfrm>
              <a:off x="1531947" y="1057883"/>
              <a:ext cx="1922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Linear model for y</a:t>
              </a:r>
              <a:endParaRPr kumimoji="1"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873C6EE-EC78-DB54-7640-22C7F5B6BE89}"/>
                </a:ext>
              </a:extLst>
            </p:cNvPr>
            <p:cNvSpPr txBox="1"/>
            <p:nvPr/>
          </p:nvSpPr>
          <p:spPr>
            <a:xfrm>
              <a:off x="5679014" y="1047750"/>
              <a:ext cx="2371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Linear model for log(y)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0528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C76C951-3C0F-D7EC-0781-28E33FAE0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150"/>
            <a:ext cx="7467600" cy="403957"/>
          </a:xfrm>
        </p:spPr>
        <p:txBody>
          <a:bodyPr>
            <a:noAutofit/>
          </a:bodyPr>
          <a:lstStyle/>
          <a:p>
            <a:r>
              <a:rPr kumimoji="1" lang="en-US" altLang="zh-CN" sz="2800" dirty="0"/>
              <a:t>Compares Linear Regression for y and log(y)</a:t>
            </a:r>
            <a:endParaRPr kumimoji="1" lang="zh-CN" altLang="en-US" sz="28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657C0AD-E811-2798-F527-9C429782FA43}"/>
              </a:ext>
            </a:extLst>
          </p:cNvPr>
          <p:cNvGrpSpPr/>
          <p:nvPr/>
        </p:nvGrpSpPr>
        <p:grpSpPr>
          <a:xfrm>
            <a:off x="1341898" y="971550"/>
            <a:ext cx="6909045" cy="369332"/>
            <a:chOff x="1341898" y="991075"/>
            <a:chExt cx="6909045" cy="36933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F7A75AC-CD9E-961E-8E1C-EF6EC7C986C5}"/>
                </a:ext>
              </a:extLst>
            </p:cNvPr>
            <p:cNvSpPr txBox="1"/>
            <p:nvPr/>
          </p:nvSpPr>
          <p:spPr>
            <a:xfrm>
              <a:off x="1341898" y="991075"/>
              <a:ext cx="2294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Linear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Regression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of y</a:t>
              </a:r>
              <a:endParaRPr kumimoji="1"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BC3EECF-50B6-23DE-7512-8717B39B11F7}"/>
                </a:ext>
              </a:extLst>
            </p:cNvPr>
            <p:cNvSpPr txBox="1"/>
            <p:nvPr/>
          </p:nvSpPr>
          <p:spPr>
            <a:xfrm>
              <a:off x="5507884" y="991075"/>
              <a:ext cx="2743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Linear Regression of log(y)</a:t>
              </a:r>
              <a:endParaRPr kumimoji="1" lang="zh-CN" altLang="en-US" dirty="0"/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D34357BA-C2FA-DA29-C96A-D977F9A1A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021" y="1340882"/>
            <a:ext cx="4274979" cy="357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E60781BD-E82C-2E78-E29C-A438AA595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278393"/>
            <a:ext cx="4349681" cy="363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8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C76C951-3C0F-D7EC-0781-28E33FAE0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150"/>
            <a:ext cx="7467600" cy="403957"/>
          </a:xfrm>
        </p:spPr>
        <p:txBody>
          <a:bodyPr>
            <a:noAutofit/>
          </a:bodyPr>
          <a:lstStyle/>
          <a:p>
            <a:r>
              <a:rPr kumimoji="1" lang="en-US" altLang="zh-CN" sz="2800" dirty="0"/>
              <a:t>Compares Linear Regression for y and log(y)</a:t>
            </a:r>
            <a:endParaRPr kumimoji="1" lang="zh-CN" altLang="en-US" sz="28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657C0AD-E811-2798-F527-9C429782FA43}"/>
              </a:ext>
            </a:extLst>
          </p:cNvPr>
          <p:cNvGrpSpPr/>
          <p:nvPr/>
        </p:nvGrpSpPr>
        <p:grpSpPr>
          <a:xfrm>
            <a:off x="297021" y="971550"/>
            <a:ext cx="8549958" cy="3937537"/>
            <a:chOff x="297021" y="991075"/>
            <a:chExt cx="8549958" cy="3937537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3CF2F774-534B-D277-5EE6-7D069683D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72000" y="1352550"/>
              <a:ext cx="4274979" cy="3576060"/>
            </a:xfrm>
            <a:prstGeom prst="rect">
              <a:avLst/>
            </a:prstGeom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2EDCD278-454D-69AF-5678-766251B654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7021" y="1352552"/>
              <a:ext cx="4274979" cy="3576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F7A75AC-CD9E-961E-8E1C-EF6EC7C986C5}"/>
                </a:ext>
              </a:extLst>
            </p:cNvPr>
            <p:cNvSpPr txBox="1"/>
            <p:nvPr/>
          </p:nvSpPr>
          <p:spPr>
            <a:xfrm>
              <a:off x="1341898" y="991075"/>
              <a:ext cx="2294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Linear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Regression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of y</a:t>
              </a:r>
              <a:endParaRPr kumimoji="1"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BC3EECF-50B6-23DE-7512-8717B39B11F7}"/>
                </a:ext>
              </a:extLst>
            </p:cNvPr>
            <p:cNvSpPr txBox="1"/>
            <p:nvPr/>
          </p:nvSpPr>
          <p:spPr>
            <a:xfrm>
              <a:off x="5507884" y="991075"/>
              <a:ext cx="2743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Linear Regression of log(y)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299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">
            <a:extLst>
              <a:ext uri="{FF2B5EF4-FFF2-40B4-BE49-F238E27FC236}">
                <a16:creationId xmlns:a16="http://schemas.microsoft.com/office/drawing/2014/main" id="{5A9B94EF-FDF3-0B6F-0F5F-ACDD0570EF72}"/>
              </a:ext>
            </a:extLst>
          </p:cNvPr>
          <p:cNvSpPr txBox="1">
            <a:spLocks/>
          </p:cNvSpPr>
          <p:nvPr/>
        </p:nvSpPr>
        <p:spPr>
          <a:xfrm>
            <a:off x="-76200" y="3625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dirty="0">
                <a:solidFill>
                  <a:schemeClr val="bg1">
                    <a:lumMod val="65000"/>
                  </a:schemeClr>
                </a:solidFill>
              </a:rPr>
              <a:t>Random Forest</a:t>
            </a:r>
            <a:endParaRPr kumimoji="1" lang="zh-CN" alt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2" descr="Diagram&#10;&#10;Description automatically generated">
            <a:extLst>
              <a:ext uri="{FF2B5EF4-FFF2-40B4-BE49-F238E27FC236}">
                <a16:creationId xmlns:a16="http://schemas.microsoft.com/office/drawing/2014/main" id="{F51AAED2-AF86-4348-231D-AE90E550E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809750"/>
            <a:ext cx="4640617" cy="271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4E274E-3B9D-0A2F-6E28-ED2353C45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23950"/>
            <a:ext cx="4114800" cy="351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9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What is the difference between Bagging and Boosting? | Quantdare">
            <a:extLst>
              <a:ext uri="{FF2B5EF4-FFF2-40B4-BE49-F238E27FC236}">
                <a16:creationId xmlns:a16="http://schemas.microsoft.com/office/drawing/2014/main" id="{66F42A1D-0567-DE1C-91CA-9949FD20F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5750"/>
            <a:ext cx="6896100" cy="264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2C7200-FF66-A174-7A13-D0E48C209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24" y="3105150"/>
            <a:ext cx="5914152" cy="16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94E965-A532-15F7-31D1-60C5B8DD3B9C}"/>
              </a:ext>
            </a:extLst>
          </p:cNvPr>
          <p:cNvSpPr txBox="1"/>
          <p:nvPr/>
        </p:nvSpPr>
        <p:spPr>
          <a:xfrm>
            <a:off x="685800" y="916801"/>
            <a:ext cx="3124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Avoid</a:t>
            </a:r>
            <a:r>
              <a:rPr lang="en-US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Flexible</a:t>
            </a: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Robust</a:t>
            </a:r>
            <a:endParaRPr lang="en-US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1C3FF-EB1D-A23D-D535-28B951717B6D}"/>
              </a:ext>
            </a:extLst>
          </p:cNvPr>
          <p:cNvSpPr txBox="1"/>
          <p:nvPr/>
        </p:nvSpPr>
        <p:spPr>
          <a:xfrm>
            <a:off x="685800" y="382597"/>
            <a:ext cx="182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2C0EF-D07F-9792-25B6-6CAD86059A43}"/>
              </a:ext>
            </a:extLst>
          </p:cNvPr>
          <p:cNvSpPr txBox="1"/>
          <p:nvPr/>
        </p:nvSpPr>
        <p:spPr>
          <a:xfrm>
            <a:off x="685800" y="2584450"/>
            <a:ext cx="198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E42A0B-81FA-3171-5DCE-65352D8D48D6}"/>
              </a:ext>
            </a:extLst>
          </p:cNvPr>
          <p:cNvSpPr txBox="1"/>
          <p:nvPr/>
        </p:nvSpPr>
        <p:spPr>
          <a:xfrm>
            <a:off x="685800" y="3207554"/>
            <a:ext cx="3429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</a:p>
          <a:p>
            <a:pPr marL="742950" lvl="1" indent="-285750" fontAlgn="base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</a:t>
            </a:r>
            <a:r>
              <a:rPr 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ly intensive</a:t>
            </a:r>
          </a:p>
          <a:p>
            <a:pPr marL="742950" lvl="1" indent="-285750" fontAlgn="base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Consuming</a:t>
            </a: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Black Box Algorithm</a:t>
            </a: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Interpretable</a:t>
            </a:r>
          </a:p>
        </p:txBody>
      </p:sp>
    </p:spTree>
    <p:extLst>
      <p:ext uri="{BB962C8B-B14F-4D97-AF65-F5344CB8AC3E}">
        <p14:creationId xmlns:p14="http://schemas.microsoft.com/office/powerpoint/2010/main" val="87894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EFD484-F616-EEDA-26E2-9F5880366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29375"/>
            <a:ext cx="7391400" cy="1102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1E3C4A-2C20-C973-3A70-82B94126C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72375"/>
            <a:ext cx="7391400" cy="344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0DF537-206E-2CCF-E4C9-A5622AC6DAFB}"/>
              </a:ext>
            </a:extLst>
          </p:cNvPr>
          <p:cNvSpPr txBox="1"/>
          <p:nvPr/>
        </p:nvSpPr>
        <p:spPr>
          <a:xfrm>
            <a:off x="838200" y="258242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Parameter Interpretation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F4F31-56B9-EC96-736A-5800175187CA}"/>
              </a:ext>
            </a:extLst>
          </p:cNvPr>
          <p:cNvSpPr txBox="1"/>
          <p:nvPr/>
        </p:nvSpPr>
        <p:spPr>
          <a:xfrm>
            <a:off x="914400" y="2964452"/>
            <a:ext cx="739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N_Estimators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Max_Depth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Max_Features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Min_Samples_Leaf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Min_Sample_Split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N_Iter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0BC842-214B-687A-3935-349400EE3F47}"/>
              </a:ext>
            </a:extLst>
          </p:cNvPr>
          <p:cNvSpPr txBox="1"/>
          <p:nvPr/>
        </p:nvSpPr>
        <p:spPr>
          <a:xfrm>
            <a:off x="838200" y="42410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Result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60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">
            <a:extLst>
              <a:ext uri="{FF2B5EF4-FFF2-40B4-BE49-F238E27FC236}">
                <a16:creationId xmlns:a16="http://schemas.microsoft.com/office/drawing/2014/main" id="{5A9B94EF-FDF3-0B6F-0F5F-ACDD0570EF72}"/>
              </a:ext>
            </a:extLst>
          </p:cNvPr>
          <p:cNvSpPr txBox="1">
            <a:spLocks/>
          </p:cNvSpPr>
          <p:nvPr/>
        </p:nvSpPr>
        <p:spPr>
          <a:xfrm>
            <a:off x="-76200" y="43815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dirty="0" err="1">
                <a:solidFill>
                  <a:schemeClr val="bg1">
                    <a:lumMod val="65000"/>
                  </a:schemeClr>
                </a:solidFill>
              </a:rPr>
              <a:t>XGBoost</a:t>
            </a:r>
            <a:endParaRPr kumimoji="1" lang="zh-CN" alt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B28027-0788-1391-884D-DE0ACB834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98" y="1123950"/>
            <a:ext cx="5919803" cy="375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238628-C6D3-37F1-4B8D-73B119D51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673715"/>
            <a:ext cx="5468076" cy="347613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AC21412-6ABF-136F-CEEF-4D27B0AB5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15900"/>
            <a:ext cx="4114800" cy="145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DD5923-14D8-433D-C24B-53C854892463}"/>
              </a:ext>
            </a:extLst>
          </p:cNvPr>
          <p:cNvSpPr txBox="1"/>
          <p:nvPr/>
        </p:nvSpPr>
        <p:spPr>
          <a:xfrm>
            <a:off x="399324" y="51435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Algorithm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72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85F703-F241-F17E-DEFD-AC1F64B0AD0E}"/>
              </a:ext>
            </a:extLst>
          </p:cNvPr>
          <p:cNvSpPr txBox="1"/>
          <p:nvPr/>
        </p:nvSpPr>
        <p:spPr>
          <a:xfrm>
            <a:off x="685800" y="1079500"/>
            <a:ext cx="4038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Less feature engineering required </a:t>
            </a: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Faster</a:t>
            </a: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Customized Loss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5CA88-511F-E011-0BA5-769DB2942AEC}"/>
              </a:ext>
            </a:extLst>
          </p:cNvPr>
          <p:cNvSpPr txBox="1"/>
          <p:nvPr/>
        </p:nvSpPr>
        <p:spPr>
          <a:xfrm>
            <a:off x="685800" y="545296"/>
            <a:ext cx="182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61855F-50BA-630D-962D-200D09D86365}"/>
              </a:ext>
            </a:extLst>
          </p:cNvPr>
          <p:cNvSpPr txBox="1"/>
          <p:nvPr/>
        </p:nvSpPr>
        <p:spPr>
          <a:xfrm>
            <a:off x="685800" y="2400479"/>
            <a:ext cx="198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7F294-2765-D1A9-B013-D1CC5AA52A43}"/>
              </a:ext>
            </a:extLst>
          </p:cNvPr>
          <p:cNvSpPr txBox="1"/>
          <p:nvPr/>
        </p:nvSpPr>
        <p:spPr>
          <a:xfrm>
            <a:off x="685800" y="2999166"/>
            <a:ext cx="3352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Black Box Algorithm</a:t>
            </a: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</a:t>
            </a: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 to tune hyperparameter</a:t>
            </a:r>
          </a:p>
        </p:txBody>
      </p:sp>
    </p:spTree>
    <p:extLst>
      <p:ext uri="{BB962C8B-B14F-4D97-AF65-F5344CB8AC3E}">
        <p14:creationId xmlns:p14="http://schemas.microsoft.com/office/powerpoint/2010/main" val="284110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C144A61-24DD-1C30-DFEB-E6444ECE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91" y="361950"/>
            <a:ext cx="8677656" cy="514350"/>
          </a:xfrm>
        </p:spPr>
        <p:txBody>
          <a:bodyPr/>
          <a:lstStyle/>
          <a:p>
            <a:r>
              <a:rPr kumimoji="1" lang="en-US" altLang="zh-CN" dirty="0"/>
              <a:t>Example of data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A25370-2ED6-FE73-56D8-685983791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6" y="895350"/>
            <a:ext cx="8957808" cy="3067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25AE5D-8571-85B2-6D80-CDC1603B92A6}"/>
              </a:ext>
            </a:extLst>
          </p:cNvPr>
          <p:cNvSpPr txBox="1"/>
          <p:nvPr/>
        </p:nvSpPr>
        <p:spPr>
          <a:xfrm>
            <a:off x="1143000" y="4019550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dirty="0"/>
              <a:t>Feature spaces</a:t>
            </a:r>
            <a:r>
              <a:rPr kumimoji="1" lang="en-US" altLang="zh-CN" sz="1800" dirty="0"/>
              <a:t>: columns in the data-set (does not includes price)</a:t>
            </a:r>
          </a:p>
          <a:p>
            <a:pPr marL="0" indent="0">
              <a:buNone/>
            </a:pPr>
            <a:r>
              <a:rPr kumimoji="1" lang="en-US" altLang="zh-CN" dirty="0"/>
              <a:t>Target var</a:t>
            </a:r>
            <a:r>
              <a:rPr kumimoji="1" lang="en-US" altLang="zh-CN" sz="1800" dirty="0"/>
              <a:t>iable</a:t>
            </a:r>
            <a:r>
              <a:rPr kumimoji="1" lang="en-US" altLang="zh-CN" dirty="0"/>
              <a:t>:</a:t>
            </a:r>
            <a:r>
              <a:rPr kumimoji="1" lang="en-US" altLang="zh-CN" sz="1800" dirty="0"/>
              <a:t> price of the given house</a:t>
            </a:r>
          </a:p>
        </p:txBody>
      </p:sp>
    </p:spTree>
    <p:extLst>
      <p:ext uri="{BB962C8B-B14F-4D97-AF65-F5344CB8AC3E}">
        <p14:creationId xmlns:p14="http://schemas.microsoft.com/office/powerpoint/2010/main" val="147873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496962-C396-3255-E47B-DC1A0F036FD7}"/>
              </a:ext>
            </a:extLst>
          </p:cNvPr>
          <p:cNvSpPr txBox="1"/>
          <p:nvPr/>
        </p:nvSpPr>
        <p:spPr>
          <a:xfrm>
            <a:off x="762000" y="51435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Result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302555-0E42-307D-F2B2-C7F828C4E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51163"/>
            <a:ext cx="6172200" cy="431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643576-599D-391C-1EE5-0936E9CFE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22368"/>
            <a:ext cx="5791200" cy="109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1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">
            <a:extLst>
              <a:ext uri="{FF2B5EF4-FFF2-40B4-BE49-F238E27FC236}">
                <a16:creationId xmlns:a16="http://schemas.microsoft.com/office/drawing/2014/main" id="{5A9B94EF-FDF3-0B6F-0F5F-ACDD0570EF72}"/>
              </a:ext>
            </a:extLst>
          </p:cNvPr>
          <p:cNvSpPr txBox="1">
            <a:spLocks/>
          </p:cNvSpPr>
          <p:nvPr/>
        </p:nvSpPr>
        <p:spPr>
          <a:xfrm>
            <a:off x="-76200" y="43815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dirty="0">
                <a:solidFill>
                  <a:schemeClr val="bg1">
                    <a:lumMod val="65000"/>
                  </a:schemeClr>
                </a:solidFill>
              </a:rPr>
              <a:t>PCA and K-means</a:t>
            </a:r>
            <a:endParaRPr kumimoji="1" lang="zh-CN" alt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100" name="Picture 4" descr="Principal Component Analysis &amp; its Implementions">
            <a:extLst>
              <a:ext uri="{FF2B5EF4-FFF2-40B4-BE49-F238E27FC236}">
                <a16:creationId xmlns:a16="http://schemas.microsoft.com/office/drawing/2014/main" id="{919FEA23-CC8E-D295-9C57-9CB6A81EC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09750"/>
            <a:ext cx="351453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K-Means Clustering Algorithm - Javatpoint">
            <a:extLst>
              <a:ext uri="{FF2B5EF4-FFF2-40B4-BE49-F238E27FC236}">
                <a16:creationId xmlns:a16="http://schemas.microsoft.com/office/drawing/2014/main" id="{DE655355-A085-CC5C-5D4C-35B2A6708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95" y="1809750"/>
            <a:ext cx="4380559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8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2ECC0-9EA4-FB21-C24C-B03B9B434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08050"/>
            <a:ext cx="5302298" cy="4235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9FBDB2-6BA7-5FE0-E94E-E35F927A6CD0}"/>
              </a:ext>
            </a:extLst>
          </p:cNvPr>
          <p:cNvSpPr txBox="1"/>
          <p:nvPr/>
        </p:nvSpPr>
        <p:spPr>
          <a:xfrm>
            <a:off x="762000" y="51435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Result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77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65A4A61-E124-F404-7740-50262A788A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Thank you!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35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522BFE-9C86-2471-3D9C-84D9E70E8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85119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Data Cleaning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E6E785-9177-1780-8815-E496D268D3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9150" y="848666"/>
            <a:ext cx="7467600" cy="1228817"/>
          </a:xfrm>
        </p:spPr>
        <p:txBody>
          <a:bodyPr>
            <a:normAutofit fontScale="85000" lnSpcReduction="20000"/>
          </a:bodyPr>
          <a:lstStyle/>
          <a:p>
            <a:pPr marL="514350" indent="-514350" algn="l">
              <a:buFont typeface="+mj-lt"/>
              <a:buAutoNum type="arabicPeriod"/>
            </a:pPr>
            <a:r>
              <a:rPr kumimoji="1" lang="en-US" altLang="zh-CN" sz="2400" dirty="0"/>
              <a:t>Outliers; </a:t>
            </a:r>
          </a:p>
          <a:p>
            <a:pPr marL="1257282" lvl="1" indent="-514350">
              <a:buFont typeface="Wingdings" panose="05000000000000000000" pitchFamily="2" charset="2"/>
              <a:buChar char="§"/>
            </a:pPr>
            <a:r>
              <a:rPr kumimoji="1" lang="en-US" altLang="zh-CN" sz="2000" dirty="0"/>
              <a:t>Price of house should &gt; 0 (25 rows house price = 0)</a:t>
            </a:r>
          </a:p>
          <a:p>
            <a:pPr marL="514350" indent="-514350" algn="l">
              <a:buFont typeface="+mj-lt"/>
              <a:buAutoNum type="arabicPeriod"/>
            </a:pPr>
            <a:r>
              <a:rPr kumimoji="1" lang="en-US" altLang="zh-CN" sz="2400" dirty="0"/>
              <a:t>Missing values;</a:t>
            </a:r>
          </a:p>
          <a:p>
            <a:pPr marL="1257282" lvl="1" indent="-514350">
              <a:buFont typeface="Wingdings" panose="05000000000000000000" pitchFamily="2" charset="2"/>
              <a:buChar char="§"/>
            </a:pPr>
            <a:r>
              <a:rPr kumimoji="1" lang="en-US" altLang="zh-CN" sz="2000" dirty="0"/>
              <a:t>10 columns that contain missing values over 50%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8248F9-693A-453E-AE35-2F758D656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90750"/>
            <a:ext cx="7772400" cy="20850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225C2C9-B805-352C-3D66-530102D2D8EE}"/>
              </a:ext>
            </a:extLst>
          </p:cNvPr>
          <p:cNvSpPr txBox="1"/>
          <p:nvPr/>
        </p:nvSpPr>
        <p:spPr>
          <a:xfrm>
            <a:off x="304800" y="4389049"/>
            <a:ext cx="872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 delete 10 columns that having missing value over 50% and 25 rows with house price = 0.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40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4710-D408-2AB9-5903-23468865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596"/>
            <a:ext cx="7467600" cy="4039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Data Remain After Cleaning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CEA361-9E33-E3C6-4CDB-C536CAF006C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1144" y="732076"/>
            <a:ext cx="7543800" cy="1061050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kumimoji="1" lang="en-US" altLang="zh-CN" sz="3500" dirty="0"/>
              <a:t>There are 29117 rows × 86 columns left</a:t>
            </a:r>
          </a:p>
          <a:p>
            <a:pPr marL="1200132" lvl="1" indent="-457200">
              <a:buFont typeface="Arial" panose="020B0604020202020204" pitchFamily="34" charset="0"/>
              <a:buChar char="•"/>
            </a:pPr>
            <a:r>
              <a:rPr kumimoji="1" lang="en-US" altLang="zh-CN" sz="2600" dirty="0"/>
              <a:t>32 columns are numerical variables</a:t>
            </a:r>
          </a:p>
          <a:p>
            <a:pPr marL="1200132" lvl="1" indent="-457200">
              <a:buFont typeface="Arial" panose="020B0604020202020204" pitchFamily="34" charset="0"/>
              <a:buChar char="•"/>
            </a:pPr>
            <a:r>
              <a:rPr kumimoji="1" lang="en-US" altLang="zh-CN" sz="2600" dirty="0"/>
              <a:t>54 columns are non-numerical variables including texts, ordinal data, nominal data…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589ED9-2C3C-C2A5-2EDD-61E4197F0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09750"/>
            <a:ext cx="4038600" cy="331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7">
            <a:extLst>
              <a:ext uri="{FF2B5EF4-FFF2-40B4-BE49-F238E27FC236}">
                <a16:creationId xmlns:a16="http://schemas.microsoft.com/office/drawing/2014/main" id="{FA8055CE-B747-00E0-F538-ED1CBF1F8C44}"/>
              </a:ext>
            </a:extLst>
          </p:cNvPr>
          <p:cNvSpPr txBox="1">
            <a:spLocks/>
          </p:cNvSpPr>
          <p:nvPr/>
        </p:nvSpPr>
        <p:spPr>
          <a:xfrm>
            <a:off x="838200" y="2266951"/>
            <a:ext cx="7467600" cy="609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377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Data Visualization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4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40C72-D0F0-95B2-E5AF-E3302D316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Word Could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3DB35E-C1EC-5033-C2EE-926DBCD8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27" y="1514285"/>
            <a:ext cx="3429000" cy="33904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A5046E-F6B0-D95E-03FA-65824E3B8A60}"/>
              </a:ext>
            </a:extLst>
          </p:cNvPr>
          <p:cNvSpPr txBox="1"/>
          <p:nvPr/>
        </p:nvSpPr>
        <p:spPr>
          <a:xfrm>
            <a:off x="1568102" y="1158908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/>
                </a:solidFill>
              </a:rPr>
              <a:t>Summary Column</a:t>
            </a:r>
            <a:endParaRPr kumimoji="1" lang="zh-CN" altLang="en-US" dirty="0">
              <a:solidFill>
                <a:schemeClr val="accent5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EA6B81-BA8E-96F9-8418-EF5683D31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8020" y="1533334"/>
            <a:ext cx="3352658" cy="335265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709FD60-543F-6CF4-0913-DFDFC29991ED}"/>
              </a:ext>
            </a:extLst>
          </p:cNvPr>
          <p:cNvSpPr txBox="1"/>
          <p:nvPr/>
        </p:nvSpPr>
        <p:spPr>
          <a:xfrm>
            <a:off x="5778260" y="1144953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/>
                </a:solidFill>
              </a:rPr>
              <a:t>Transit Column</a:t>
            </a:r>
            <a:endParaRPr kumimoji="1" lang="zh-CN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3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B31B1B"/>
      </a:accent1>
      <a:accent2>
        <a:srgbClr val="4D4F53"/>
      </a:accent2>
      <a:accent3>
        <a:srgbClr val="A2998B"/>
      </a:accent3>
      <a:accent4>
        <a:srgbClr val="EF9595"/>
      </a:accent4>
      <a:accent5>
        <a:srgbClr val="7D7364"/>
      </a:accent5>
      <a:accent6>
        <a:srgbClr val="A8B1C4"/>
      </a:accent6>
      <a:hlink>
        <a:srgbClr val="3B4558"/>
      </a:hlink>
      <a:folHlink>
        <a:srgbClr val="596784"/>
      </a:folHlink>
    </a:clrScheme>
    <a:fontScheme name="Custom 2">
      <a:majorFont>
        <a:latin typeface="Helvetica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9102808-967D-7C45-B952-F50DCD98AF33}" vid="{CF8696D2-C8CE-2B49-849F-4350B18504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E48E5D017E1E4BAC6C235E437E8B81" ma:contentTypeVersion="1" ma:contentTypeDescription="Create a new document." ma:contentTypeScope="" ma:versionID="3614ce1bb16ec63bf293f189bde7aefe">
  <xsd:schema xmlns:xsd="http://www.w3.org/2001/XMLSchema" xmlns:xs="http://www.w3.org/2001/XMLSchema" xmlns:p="http://schemas.microsoft.com/office/2006/metadata/properties" xmlns:ns3="e4c1ce05-e5f0-4c81-a246-c4d1ac965303" targetNamespace="http://schemas.microsoft.com/office/2006/metadata/properties" ma:root="true" ma:fieldsID="4f49565d3251dd9cea50611ca027943f" ns3:_="">
    <xsd:import namespace="e4c1ce05-e5f0-4c81-a246-c4d1ac965303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c1ce05-e5f0-4c81-a246-c4d1ac96530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4111076-6C93-404C-A722-C485E711B1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c1ce05-e5f0-4c81-a246-c4d1ac9653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769373-594B-497F-B29F-9AD96F02CA3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3426</TotalTime>
  <Words>742</Words>
  <Application>Microsoft Office PowerPoint</Application>
  <PresentationFormat>On-screen Show (16:9)</PresentationFormat>
  <Paragraphs>154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Cambria Math</vt:lpstr>
      <vt:lpstr>Helvetica</vt:lpstr>
      <vt:lpstr>Times</vt:lpstr>
      <vt:lpstr>Times New Roman</vt:lpstr>
      <vt:lpstr>Wingdings</vt:lpstr>
      <vt:lpstr>Office Theme</vt:lpstr>
      <vt:lpstr>Airbnb Data Analysis</vt:lpstr>
      <vt:lpstr>PowerPoint Presentation</vt:lpstr>
      <vt:lpstr>Purpose</vt:lpstr>
      <vt:lpstr>PowerPoint Presentation</vt:lpstr>
      <vt:lpstr>Example of data</vt:lpstr>
      <vt:lpstr>Data Cleaning</vt:lpstr>
      <vt:lpstr>Data Remain After Cleaning</vt:lpstr>
      <vt:lpstr>PowerPoint Presentation</vt:lpstr>
      <vt:lpstr>Word Could</vt:lpstr>
      <vt:lpstr>Word Could</vt:lpstr>
      <vt:lpstr>Price V.S. Location of House</vt:lpstr>
      <vt:lpstr>House Location as City</vt:lpstr>
      <vt:lpstr>House Type</vt:lpstr>
      <vt:lpstr>Bedroom Number</vt:lpstr>
      <vt:lpstr>Room Types</vt:lpstr>
      <vt:lpstr>Rating Scores</vt:lpstr>
      <vt:lpstr>Review Scores Correlation Matrix</vt:lpstr>
      <vt:lpstr>Bathrooms V.S Bedrooms</vt:lpstr>
      <vt:lpstr>PowerPoint Presentation</vt:lpstr>
      <vt:lpstr>PowerPoint Presentation</vt:lpstr>
      <vt:lpstr>PowerPoint Presentation</vt:lpstr>
      <vt:lpstr>Process</vt:lpstr>
      <vt:lpstr>Process</vt:lpstr>
      <vt:lpstr>Process</vt:lpstr>
      <vt:lpstr>Process</vt:lpstr>
      <vt:lpstr>Categorical Data Using One-hot encoding Example</vt:lpstr>
      <vt:lpstr>Process</vt:lpstr>
      <vt:lpstr>Set Data Using Many-hot encoding Example</vt:lpstr>
      <vt:lpstr>Process</vt:lpstr>
      <vt:lpstr>Process</vt:lpstr>
      <vt:lpstr>Run Train Test Split For 500 times</vt:lpstr>
      <vt:lpstr>Recall the distribution of y variable (price)</vt:lpstr>
      <vt:lpstr>PowerPoint Presentation</vt:lpstr>
      <vt:lpstr>Process</vt:lpstr>
      <vt:lpstr>Process</vt:lpstr>
      <vt:lpstr>Process</vt:lpstr>
      <vt:lpstr>Process</vt:lpstr>
      <vt:lpstr>Process</vt:lpstr>
      <vt:lpstr>Run Train Test Split For 500 times</vt:lpstr>
      <vt:lpstr>Compares Linear Regression for y and log(y)</vt:lpstr>
      <vt:lpstr>Compares Linear Regression for y and log(y)</vt:lpstr>
      <vt:lpstr>Compares Linear Regression for y and log(y)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Clive D. Howard</dc:creator>
  <cp:lastModifiedBy>宗杰 尹</cp:lastModifiedBy>
  <cp:revision>234</cp:revision>
  <dcterms:created xsi:type="dcterms:W3CDTF">2020-01-14T16:59:52Z</dcterms:created>
  <dcterms:modified xsi:type="dcterms:W3CDTF">2023-04-22T03:33:21Z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0x010100E4E48E5D017E1E4BAC6C235E437E8B81</vt:lpwstr>
  </property>
</Properties>
</file>